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67" r:id="rId15"/>
    <p:sldId id="268" r:id="rId16"/>
    <p:sldId id="269" r:id="rId17"/>
    <p:sldId id="272" r:id="rId18"/>
    <p:sldId id="273" r:id="rId19"/>
    <p:sldId id="270" r:id="rId20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7E-4CB2-9C41-393F2B4DE8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7E-4CB2-9C41-393F2B4DE8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7E-4CB2-9C41-393F2B4DE828}"/>
              </c:ext>
            </c:extLst>
          </c:dPt>
          <c:cat>
            <c:strRef>
              <c:f>Foglio1!$A$2:$A$4</c:f>
              <c:strCache>
                <c:ptCount val="3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BC-4ECE-8DBE-62C200D7AE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4065" y="380746"/>
            <a:ext cx="792734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BC2B0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‹N›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BC2B0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‹N›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BC2B0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‹N›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BC2B0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‹N›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‹N›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75155" y="5848332"/>
            <a:ext cx="1171746" cy="8188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4065" y="415544"/>
            <a:ext cx="7927340" cy="743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BC2B0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1091" y="1304416"/>
            <a:ext cx="8082280" cy="450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32867" y="6588658"/>
            <a:ext cx="2444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‹N›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bo.i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uigi.muratori@unibo.i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76600" y="188976"/>
            <a:ext cx="0" cy="6409055"/>
          </a:xfrm>
          <a:custGeom>
            <a:avLst/>
            <a:gdLst/>
            <a:ahLst/>
            <a:cxnLst/>
            <a:rect l="l" t="t" r="r" b="b"/>
            <a:pathLst>
              <a:path h="6409055">
                <a:moveTo>
                  <a:pt x="0" y="0"/>
                </a:moveTo>
                <a:lnTo>
                  <a:pt x="0" y="6408712"/>
                </a:lnTo>
              </a:path>
            </a:pathLst>
          </a:custGeom>
          <a:ln w="952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699" y="2190150"/>
            <a:ext cx="2379781" cy="166079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43376" y="1898141"/>
            <a:ext cx="48704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585858"/>
                </a:solidFill>
              </a:rPr>
              <a:t>Scuola</a:t>
            </a:r>
            <a:r>
              <a:rPr sz="3600" spc="-65" dirty="0">
                <a:solidFill>
                  <a:srgbClr val="585858"/>
                </a:solidFill>
              </a:rPr>
              <a:t> </a:t>
            </a:r>
            <a:r>
              <a:rPr sz="3600" dirty="0">
                <a:solidFill>
                  <a:srgbClr val="585858"/>
                </a:solidFill>
              </a:rPr>
              <a:t>di</a:t>
            </a:r>
            <a:r>
              <a:rPr sz="3600" spc="-65" dirty="0">
                <a:solidFill>
                  <a:srgbClr val="585858"/>
                </a:solidFill>
              </a:rPr>
              <a:t> </a:t>
            </a:r>
            <a:r>
              <a:rPr sz="3600" spc="-10" dirty="0">
                <a:solidFill>
                  <a:srgbClr val="585858"/>
                </a:solidFill>
              </a:rPr>
              <a:t>Specializzazione </a:t>
            </a:r>
            <a:r>
              <a:rPr sz="3600" dirty="0">
                <a:solidFill>
                  <a:srgbClr val="585858"/>
                </a:solidFill>
              </a:rPr>
              <a:t>in</a:t>
            </a:r>
            <a:r>
              <a:rPr sz="3600" spc="-65" dirty="0">
                <a:solidFill>
                  <a:srgbClr val="585858"/>
                </a:solidFill>
              </a:rPr>
              <a:t> </a:t>
            </a:r>
            <a:r>
              <a:rPr sz="3600" dirty="0">
                <a:solidFill>
                  <a:srgbClr val="585858"/>
                </a:solidFill>
              </a:rPr>
              <a:t>Medicina</a:t>
            </a:r>
            <a:r>
              <a:rPr sz="3600" spc="-65" dirty="0">
                <a:solidFill>
                  <a:srgbClr val="585858"/>
                </a:solidFill>
              </a:rPr>
              <a:t> </a:t>
            </a:r>
            <a:r>
              <a:rPr sz="3600" dirty="0">
                <a:solidFill>
                  <a:srgbClr val="585858"/>
                </a:solidFill>
              </a:rPr>
              <a:t>di</a:t>
            </a:r>
            <a:r>
              <a:rPr sz="3600" spc="-65" dirty="0">
                <a:solidFill>
                  <a:srgbClr val="585858"/>
                </a:solidFill>
              </a:rPr>
              <a:t> </a:t>
            </a:r>
            <a:r>
              <a:rPr sz="3600" spc="-10" dirty="0">
                <a:solidFill>
                  <a:srgbClr val="585858"/>
                </a:solidFill>
              </a:rPr>
              <a:t>Comunità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4160011" y="3105403"/>
            <a:ext cx="3993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3600" b="1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585858"/>
                </a:solidFill>
                <a:latin typeface="Calibri"/>
                <a:cs typeface="Calibri"/>
              </a:rPr>
              <a:t>delle</a:t>
            </a:r>
            <a:r>
              <a:rPr sz="3600" b="1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585858"/>
                </a:solidFill>
                <a:latin typeface="Calibri"/>
                <a:cs typeface="Calibri"/>
              </a:rPr>
              <a:t>Cure</a:t>
            </a:r>
            <a:r>
              <a:rPr sz="3600" b="1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585858"/>
                </a:solidFill>
                <a:latin typeface="Calibri"/>
                <a:cs typeface="Calibri"/>
              </a:rPr>
              <a:t>Primarie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3376" y="5232013"/>
            <a:ext cx="3770629" cy="995044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2400" b="1" spc="-10" dirty="0">
                <a:solidFill>
                  <a:srgbClr val="585858"/>
                </a:solidFill>
                <a:latin typeface="Calibri"/>
                <a:cs typeface="Calibri"/>
              </a:rPr>
              <a:t>Direttore:</a:t>
            </a:r>
            <a:r>
              <a:rPr sz="2400" b="1" spc="-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585858"/>
                </a:solidFill>
                <a:latin typeface="Calibri"/>
                <a:cs typeface="Calibri"/>
              </a:rPr>
              <a:t>Prof.</a:t>
            </a:r>
            <a:r>
              <a:rPr sz="2400" b="1" spc="-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Luigi</a:t>
            </a:r>
            <a:r>
              <a:rPr sz="2400" b="1" spc="-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85858"/>
                </a:solidFill>
                <a:latin typeface="Calibri"/>
                <a:cs typeface="Calibri"/>
              </a:rPr>
              <a:t>Muratori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Dipartimento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DIMEC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Sbocchi</a:t>
            </a:r>
            <a:r>
              <a:rPr spc="-70" dirty="0"/>
              <a:t> </a:t>
            </a:r>
            <a:r>
              <a:rPr dirty="0"/>
              <a:t>occupazionali</a:t>
            </a:r>
            <a:r>
              <a:rPr spc="-65" dirty="0"/>
              <a:t> </a:t>
            </a:r>
            <a:r>
              <a:rPr dirty="0"/>
              <a:t>–</a:t>
            </a:r>
            <a:r>
              <a:rPr spc="-40" dirty="0"/>
              <a:t> </a:t>
            </a:r>
            <a:r>
              <a:rPr spc="-25" dirty="0"/>
              <a:t>Tabella</a:t>
            </a:r>
            <a:r>
              <a:rPr spc="-35" dirty="0"/>
              <a:t> </a:t>
            </a:r>
            <a:r>
              <a:rPr dirty="0"/>
              <a:t>discipline</a:t>
            </a:r>
            <a:r>
              <a:rPr spc="-45" dirty="0"/>
              <a:t> </a:t>
            </a:r>
            <a:r>
              <a:rPr dirty="0"/>
              <a:t>equipollenti</a:t>
            </a:r>
            <a:r>
              <a:rPr spc="-40" dirty="0"/>
              <a:t> </a:t>
            </a:r>
            <a:r>
              <a:rPr dirty="0"/>
              <a:t>ed</a:t>
            </a:r>
            <a:r>
              <a:rPr spc="-35" dirty="0"/>
              <a:t> </a:t>
            </a:r>
            <a:r>
              <a:rPr spc="-10" dirty="0"/>
              <a:t>affini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46822" y="1112774"/>
            <a:ext cx="6362700" cy="3900170"/>
            <a:chOff x="1246822" y="1112774"/>
            <a:chExt cx="6362700" cy="3900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8488" y="1165847"/>
              <a:ext cx="5965787" cy="38465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61110" y="4653533"/>
              <a:ext cx="1583690" cy="216535"/>
            </a:xfrm>
            <a:custGeom>
              <a:avLst/>
              <a:gdLst/>
              <a:ahLst/>
              <a:cxnLst/>
              <a:rect l="l" t="t" r="r" b="b"/>
              <a:pathLst>
                <a:path w="1583689" h="216535">
                  <a:moveTo>
                    <a:pt x="0" y="216407"/>
                  </a:moveTo>
                  <a:lnTo>
                    <a:pt x="1583436" y="216407"/>
                  </a:lnTo>
                  <a:lnTo>
                    <a:pt x="1583436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89326" y="1125474"/>
              <a:ext cx="4607560" cy="288290"/>
            </a:xfrm>
            <a:custGeom>
              <a:avLst/>
              <a:gdLst/>
              <a:ahLst/>
              <a:cxnLst/>
              <a:rect l="l" t="t" r="r" b="b"/>
              <a:pathLst>
                <a:path w="4607559" h="288290">
                  <a:moveTo>
                    <a:pt x="0" y="288036"/>
                  </a:moveTo>
                  <a:lnTo>
                    <a:pt x="4607052" y="288036"/>
                  </a:lnTo>
                  <a:lnTo>
                    <a:pt x="4607052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154" y="451104"/>
            <a:ext cx="6805763" cy="589793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4" y="1431163"/>
            <a:ext cx="6993535" cy="29726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Concorso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Dirigente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Medico</a:t>
            </a:r>
            <a:r>
              <a:rPr lang="it-IT" sz="2400" dirty="0">
                <a:latin typeface="Calibri"/>
                <a:cs typeface="Calibri"/>
              </a:rPr>
              <a:t>: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§"/>
            </a:pPr>
            <a:r>
              <a:rPr lang="it-IT" spc="-10" dirty="0">
                <a:latin typeface="Verdana"/>
                <a:cs typeface="Verdana"/>
              </a:rPr>
              <a:t>Medico di comunità e cure primarie (primi bandi 2024)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dirty="0">
                <a:latin typeface="Calibri"/>
                <a:cs typeface="Calibri"/>
              </a:rPr>
              <a:t>Equipollenze</a:t>
            </a:r>
            <a:r>
              <a:rPr lang="it-IT" sz="1800" dirty="0"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  <a:p>
            <a:pPr marL="299085" lvl="2" indent="-286385">
              <a:spcBef>
                <a:spcPts val="5"/>
              </a:spcBef>
              <a:buFont typeface="Wingdings"/>
              <a:buChar char=""/>
              <a:tabLst>
                <a:tab pos="299085" algn="l"/>
              </a:tabLst>
            </a:pPr>
            <a:r>
              <a:rPr spc="-40" dirty="0">
                <a:latin typeface="Verdana"/>
                <a:cs typeface="Verdana"/>
              </a:rPr>
              <a:t>Organizzazione</a:t>
            </a:r>
            <a:r>
              <a:rPr spc="-130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dei</a:t>
            </a:r>
            <a:r>
              <a:rPr spc="-85" dirty="0">
                <a:latin typeface="Verdana"/>
                <a:cs typeface="Verdana"/>
              </a:rPr>
              <a:t> </a:t>
            </a:r>
            <a:r>
              <a:rPr spc="-135" dirty="0">
                <a:latin typeface="Verdana"/>
                <a:cs typeface="Verdana"/>
              </a:rPr>
              <a:t>servizi</a:t>
            </a:r>
            <a:r>
              <a:rPr spc="-120" dirty="0">
                <a:latin typeface="Verdana"/>
                <a:cs typeface="Verdana"/>
              </a:rPr>
              <a:t> </a:t>
            </a:r>
            <a:r>
              <a:rPr spc="-85" dirty="0">
                <a:latin typeface="Verdana"/>
                <a:cs typeface="Verdana"/>
              </a:rPr>
              <a:t>sanitari</a:t>
            </a:r>
            <a:r>
              <a:rPr spc="-100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di</a:t>
            </a:r>
            <a:r>
              <a:rPr spc="-90" dirty="0">
                <a:latin typeface="Verdana"/>
                <a:cs typeface="Verdana"/>
              </a:rPr>
              <a:t> </a:t>
            </a:r>
            <a:r>
              <a:rPr spc="-20" dirty="0">
                <a:latin typeface="Verdana"/>
                <a:cs typeface="Verdana"/>
              </a:rPr>
              <a:t>base</a:t>
            </a:r>
            <a:endParaRPr dirty="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430"/>
              </a:spcBef>
              <a:buFont typeface="Wingdings"/>
              <a:buChar char=""/>
              <a:tabLst>
                <a:tab pos="299085" algn="l"/>
              </a:tabLst>
            </a:pPr>
            <a:r>
              <a:rPr sz="1800" dirty="0">
                <a:latin typeface="Verdana"/>
                <a:cs typeface="Verdana"/>
              </a:rPr>
              <a:t>Cure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Palliative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e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Terapia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del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Dolore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80" dirty="0">
                <a:latin typeface="Verdana"/>
                <a:cs typeface="Verdana"/>
              </a:rPr>
              <a:t>Primo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0" dirty="0" err="1">
                <a:latin typeface="Verdana"/>
                <a:cs typeface="Verdana"/>
              </a:rPr>
              <a:t>Livello</a:t>
            </a:r>
            <a:endParaRPr lang="it-IT" sz="1800" spc="-1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299085" algn="l"/>
              </a:tabLst>
            </a:pPr>
            <a:r>
              <a:rPr lang="it-IT" sz="1400" spc="-10" dirty="0">
                <a:latin typeface="Verdana"/>
                <a:cs typeface="Verdana"/>
              </a:rPr>
              <a:t>Affinità</a:t>
            </a:r>
            <a:r>
              <a:rPr lang="it-IT" sz="1800" spc="-10" dirty="0">
                <a:latin typeface="Verdana"/>
                <a:cs typeface="Verdana"/>
              </a:rPr>
              <a:t>:</a:t>
            </a:r>
          </a:p>
          <a:p>
            <a:pPr marL="298450" indent="-285750">
              <a:lnSpc>
                <a:spcPct val="100000"/>
              </a:lnSpc>
              <a:spcBef>
                <a:spcPts val="430"/>
              </a:spcBef>
              <a:buFont typeface="Wingdings" pitchFamily="2" charset="2"/>
              <a:buChar char="§"/>
              <a:tabLst>
                <a:tab pos="299085" algn="l"/>
              </a:tabLst>
            </a:pPr>
            <a:r>
              <a:rPr lang="it-IT" spc="-10" dirty="0">
                <a:latin typeface="Verdana"/>
                <a:cs typeface="Verdana"/>
              </a:rPr>
              <a:t>Igiene e sanità pubblica</a:t>
            </a:r>
            <a:endParaRPr lang="it-IT" sz="1800" spc="-10" dirty="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430"/>
              </a:spcBef>
              <a:buFont typeface="Wingdings"/>
              <a:buChar char=""/>
              <a:tabLst>
                <a:tab pos="299085" algn="l"/>
              </a:tabLst>
            </a:pPr>
            <a:endParaRPr lang="it-IT" spc="-1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299085" algn="l"/>
              </a:tabLst>
            </a:pPr>
            <a:r>
              <a:rPr lang="it-IT" sz="2400" spc="-10" dirty="0">
                <a:latin typeface="+mj-lt"/>
                <a:cs typeface="Verdana"/>
              </a:rPr>
              <a:t>Contratto da Specialista ambulatoriale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56535">
              <a:lnSpc>
                <a:spcPct val="100000"/>
              </a:lnSpc>
              <a:spcBef>
                <a:spcPts val="100"/>
              </a:spcBef>
            </a:pPr>
            <a:r>
              <a:rPr dirty="0"/>
              <a:t>Sbocchi</a:t>
            </a:r>
            <a:r>
              <a:rPr spc="-40" dirty="0"/>
              <a:t> </a:t>
            </a:r>
            <a:r>
              <a:rPr spc="-10" dirty="0"/>
              <a:t>occupazionali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211B673D-15B9-7B22-FA5D-143666B56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3907825" cy="2514600"/>
          </a:xfrm>
          <a:prstGeom prst="rect">
            <a:avLst/>
          </a:prstGeom>
        </p:spPr>
      </p:pic>
      <p:pic>
        <p:nvPicPr>
          <p:cNvPr id="7" name="Immagine 6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B91043FA-AB28-F4CA-62CB-706D92145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12" y="685800"/>
            <a:ext cx="4167188" cy="2581391"/>
          </a:xfrm>
          <a:prstGeom prst="rect">
            <a:avLst/>
          </a:prstGeom>
        </p:spPr>
      </p:pic>
      <p:pic>
        <p:nvPicPr>
          <p:cNvPr id="9" name="Immagine 8" descr="Immagine che contiene testo, Carattere, schermata, bianco&#10;&#10;Il contenuto generato dall'IA potrebbe non essere corretto.">
            <a:extLst>
              <a:ext uri="{FF2B5EF4-FFF2-40B4-BE49-F238E27FC236}">
                <a16:creationId xmlns:a16="http://schemas.microsoft.com/office/drawing/2014/main" id="{186021AC-28F2-120F-63CB-81E7F44F5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62236"/>
            <a:ext cx="5038725" cy="1277938"/>
          </a:xfrm>
          <a:prstGeom prst="rect">
            <a:avLst/>
          </a:prstGeom>
        </p:spPr>
      </p:pic>
      <p:pic>
        <p:nvPicPr>
          <p:cNvPr id="13" name="Immagine 12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8538452F-D0BE-EFC7-049F-9F1A4C1C34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63794"/>
            <a:ext cx="4724400" cy="1392998"/>
          </a:xfrm>
          <a:prstGeom prst="rect">
            <a:avLst/>
          </a:prstGeom>
        </p:spPr>
      </p:pic>
      <p:pic>
        <p:nvPicPr>
          <p:cNvPr id="15" name="Immagine 14" descr="Immagine che contiene testo, schermata, Carattere, Sito Web&#10;&#10;Il contenuto generato dall'IA potrebbe non essere corretto.">
            <a:extLst>
              <a:ext uri="{FF2B5EF4-FFF2-40B4-BE49-F238E27FC236}">
                <a16:creationId xmlns:a16="http://schemas.microsoft.com/office/drawing/2014/main" id="{2C9B808E-0B3B-03D8-3B27-CC3B8DDF2E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155524"/>
            <a:ext cx="3294204" cy="136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61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40454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Master: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474065" y="1376299"/>
            <a:ext cx="6801484" cy="134239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Cure</a:t>
            </a:r>
            <a:r>
              <a:rPr sz="1800" spc="-10" dirty="0">
                <a:latin typeface="Calibri"/>
                <a:cs typeface="Calibri"/>
              </a:rPr>
              <a:t> Palliative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(Es.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CP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pediatriche)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354965" algn="l"/>
              </a:tabLst>
            </a:pPr>
            <a:r>
              <a:rPr sz="1800" spc="-30" dirty="0">
                <a:latin typeface="Calibri"/>
                <a:cs typeface="Calibri"/>
              </a:rPr>
              <a:t>Terapia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Dolore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(Es.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infiltrazione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articolare)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354965" algn="l"/>
              </a:tabLst>
            </a:pPr>
            <a:r>
              <a:rPr sz="1800" spc="-10" dirty="0">
                <a:latin typeface="Calibri"/>
                <a:cs typeface="Calibri"/>
              </a:rPr>
              <a:t>Organizzazione </a:t>
            </a:r>
            <a:r>
              <a:rPr sz="1800" dirty="0">
                <a:latin typeface="Calibri"/>
                <a:cs typeface="Calibri"/>
              </a:rPr>
              <a:t>dei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servizi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sanitari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Base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(Es.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Management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sanitario)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Medicina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Clinica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Generale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(Es.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Ecografia)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1401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Dottorati</a:t>
            </a:r>
            <a:r>
              <a:rPr spc="-70" dirty="0"/>
              <a:t> </a:t>
            </a:r>
            <a:r>
              <a:rPr dirty="0"/>
              <a:t>di</a:t>
            </a:r>
            <a:r>
              <a:rPr spc="-65" dirty="0"/>
              <a:t> </a:t>
            </a:r>
            <a:r>
              <a:rPr spc="-10" dirty="0"/>
              <a:t>Ricerca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474065" y="1376299"/>
            <a:ext cx="4311650" cy="101346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MED/09: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Medicina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Interna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MED/42: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Igiene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generale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Applicata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MED/38: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Pediatria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Generale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Specialistica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Il</a:t>
            </a:r>
            <a:r>
              <a:rPr spc="-55" dirty="0"/>
              <a:t> </a:t>
            </a:r>
            <a:r>
              <a:rPr dirty="0"/>
              <a:t>Futuro</a:t>
            </a:r>
            <a:r>
              <a:rPr spc="-55" dirty="0"/>
              <a:t> </a:t>
            </a:r>
            <a:r>
              <a:rPr dirty="0"/>
              <a:t>della</a:t>
            </a:r>
            <a:r>
              <a:rPr spc="-40" dirty="0"/>
              <a:t> </a:t>
            </a:r>
            <a:r>
              <a:rPr dirty="0"/>
              <a:t>Medicina</a:t>
            </a:r>
            <a:r>
              <a:rPr spc="-45" dirty="0"/>
              <a:t> </a:t>
            </a:r>
            <a:r>
              <a:rPr dirty="0"/>
              <a:t>di</a:t>
            </a:r>
            <a:r>
              <a:rPr spc="-55" dirty="0"/>
              <a:t> </a:t>
            </a:r>
            <a:r>
              <a:rPr dirty="0"/>
              <a:t>Comunità</a:t>
            </a:r>
            <a:r>
              <a:rPr spc="-45" dirty="0"/>
              <a:t> </a:t>
            </a:r>
            <a:r>
              <a:rPr dirty="0"/>
              <a:t>e</a:t>
            </a:r>
            <a:r>
              <a:rPr spc="-45" dirty="0"/>
              <a:t> </a:t>
            </a:r>
            <a:r>
              <a:rPr dirty="0"/>
              <a:t>delle</a:t>
            </a:r>
            <a:r>
              <a:rPr spc="-50" dirty="0"/>
              <a:t> </a:t>
            </a:r>
            <a:r>
              <a:rPr dirty="0"/>
              <a:t>Cure</a:t>
            </a:r>
            <a:r>
              <a:rPr spc="-50" dirty="0"/>
              <a:t> </a:t>
            </a:r>
            <a:r>
              <a:rPr spc="-10" dirty="0"/>
              <a:t>Primarie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065" y="1431163"/>
            <a:ext cx="8031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77/2022: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Modelli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standard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sviluppo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dell’Assistenza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Territoriale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Servizio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Sanitario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Nazionale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189" y="2647867"/>
            <a:ext cx="7991183" cy="311676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DD1AD2-2563-5795-07A5-25767DF25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65" y="415544"/>
            <a:ext cx="7927340" cy="369332"/>
          </a:xfrm>
        </p:spPr>
        <p:txBody>
          <a:bodyPr/>
          <a:lstStyle/>
          <a:p>
            <a:r>
              <a:rPr lang="it-IT" dirty="0"/>
              <a:t>Strutture intermedie (es. OSCO)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90EC10-8B0A-E902-7BE2-BB3D7C345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274" y="1066800"/>
            <a:ext cx="8577451" cy="4708981"/>
          </a:xfrm>
        </p:spPr>
        <p:txBody>
          <a:bodyPr/>
          <a:lstStyle/>
          <a:p>
            <a:r>
              <a:rPr lang="it-IT" b="1" dirty="0"/>
              <a:t>Attività Cliniche</a:t>
            </a:r>
          </a:p>
          <a:p>
            <a:r>
              <a:rPr lang="it-IT" dirty="0"/>
              <a:t>1. Referente clinico, per la diagnosi e cura, di malattie acute e croniche, cure palliative, urgenze territoriali</a:t>
            </a:r>
          </a:p>
          <a:p>
            <a:r>
              <a:rPr lang="it-IT" dirty="0"/>
              <a:t>(continuità assistenziale)</a:t>
            </a:r>
          </a:p>
          <a:p>
            <a:r>
              <a:rPr lang="it-IT" dirty="0"/>
              <a:t>2.UVM (Valutazione Multidimensionale)</a:t>
            </a:r>
          </a:p>
          <a:p>
            <a:r>
              <a:rPr lang="it-IT" dirty="0"/>
              <a:t>3.Cure Palliative Territoriali</a:t>
            </a:r>
          </a:p>
          <a:p>
            <a:endParaRPr lang="it-IT" dirty="0"/>
          </a:p>
          <a:p>
            <a:r>
              <a:rPr lang="it-IT" b="1" dirty="0"/>
              <a:t>Attività Gestionali</a:t>
            </a:r>
          </a:p>
          <a:p>
            <a:r>
              <a:rPr lang="it-IT" dirty="0"/>
              <a:t>1. Collabora al sistema «CURE INTERMEDIE» nella definizione dei meccanismo di accesso e dimissione</a:t>
            </a:r>
          </a:p>
          <a:p>
            <a:r>
              <a:rPr lang="it-IT" dirty="0"/>
              <a:t>2. Collabora alla definizione dei percorsi dedicati alle dimissioni difficili, situazioni di fragilità e alla presa in</a:t>
            </a:r>
          </a:p>
          <a:p>
            <a:r>
              <a:rPr lang="it-IT" dirty="0"/>
              <a:t>carico nella complessità "Coordinamento tra ospedale e territorio», coordinamento di Team</a:t>
            </a:r>
          </a:p>
          <a:p>
            <a:r>
              <a:rPr lang="it-IT" dirty="0"/>
              <a:t>Multiprofessionali per la presa in carico globale dei pazienti (interfacce con MMG, PLS, MS territoriali (e</a:t>
            </a:r>
          </a:p>
          <a:p>
            <a:r>
              <a:rPr lang="it-IT" dirty="0"/>
              <a:t>ospedalieri) della stessa AFT, Professioni sanitarie e socio-assistenziali.</a:t>
            </a:r>
          </a:p>
          <a:p>
            <a:r>
              <a:rPr lang="it-IT" dirty="0"/>
              <a:t>3. Analisi degli indicatori delle attività legate alle cure intermedie</a:t>
            </a:r>
          </a:p>
        </p:txBody>
      </p:sp>
    </p:spTree>
    <p:extLst>
      <p:ext uri="{BB962C8B-B14F-4D97-AF65-F5344CB8AC3E}">
        <p14:creationId xmlns:p14="http://schemas.microsoft.com/office/powerpoint/2010/main" val="1130580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73DE6-3848-4F39-BEBA-194ED0917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907DAF-C920-EFAB-6944-CDA3946E4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65" y="415544"/>
            <a:ext cx="7927340" cy="369332"/>
          </a:xfrm>
        </p:spPr>
        <p:txBody>
          <a:bodyPr/>
          <a:lstStyle/>
          <a:p>
            <a:r>
              <a:rPr lang="it-IT" dirty="0"/>
              <a:t>Casa di comunità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CEED80A-163E-CAC5-D9A1-22E3DE4A1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8577451" cy="4985980"/>
          </a:xfrm>
        </p:spPr>
        <p:txBody>
          <a:bodyPr/>
          <a:lstStyle/>
          <a:p>
            <a:r>
              <a:rPr lang="it-IT" b="1" dirty="0"/>
              <a:t>Attività Cliniche </a:t>
            </a:r>
          </a:p>
          <a:p>
            <a:r>
              <a:rPr lang="it-IT" dirty="0"/>
              <a:t>1.Educazione sanitaria per la promozione della salute e la prevenzione delle malattie, Ambulatorio Stili di Vita</a:t>
            </a:r>
          </a:p>
          <a:p>
            <a:r>
              <a:rPr lang="it-IT" dirty="0"/>
              <a:t>(Medicina Iniziativa o proattiva)</a:t>
            </a:r>
          </a:p>
          <a:p>
            <a:r>
              <a:rPr lang="it-IT" dirty="0"/>
              <a:t>2.Diagnosi e cura, di malattie acute e croniche, cure palliative, urgenze territoriali (continuità assistenziale),</a:t>
            </a:r>
          </a:p>
          <a:p>
            <a:r>
              <a:rPr lang="it-IT" dirty="0"/>
              <a:t>compresa Ecografia di Primo Livello</a:t>
            </a:r>
          </a:p>
          <a:p>
            <a:r>
              <a:rPr lang="it-IT" dirty="0"/>
              <a:t>3.Ambulatorio Cronicità (PDTA, gestione dei Pz cronici stabilizzati a rischio di </a:t>
            </a:r>
            <a:r>
              <a:rPr lang="it-IT" dirty="0" err="1"/>
              <a:t>instabilizz</a:t>
            </a:r>
            <a:r>
              <a:rPr lang="it-IT" dirty="0"/>
              <a:t>).</a:t>
            </a:r>
          </a:p>
          <a:p>
            <a:r>
              <a:rPr lang="it-IT" dirty="0"/>
              <a:t>4.UVM (Valutazione Multidimensionale) con rilevazioni dei bisogni </a:t>
            </a:r>
            <a:r>
              <a:rPr lang="it-IT" dirty="0" err="1"/>
              <a:t>muldimensionali</a:t>
            </a:r>
            <a:r>
              <a:rPr lang="it-IT" dirty="0"/>
              <a:t> e stesura dei PAI</a:t>
            </a:r>
          </a:p>
          <a:p>
            <a:r>
              <a:rPr lang="it-IT" dirty="0"/>
              <a:t>5.Cure Palliative Territoriali</a:t>
            </a:r>
          </a:p>
          <a:p>
            <a:r>
              <a:rPr lang="it-IT" b="1" dirty="0"/>
              <a:t>Attività Gestionali</a:t>
            </a:r>
          </a:p>
          <a:p>
            <a:r>
              <a:rPr lang="it-IT" dirty="0"/>
              <a:t>1. Analisi del Bisogno di Salute attraverso strumenti come i «Profili di salute»</a:t>
            </a:r>
          </a:p>
          <a:p>
            <a:r>
              <a:rPr lang="it-IT" dirty="0"/>
              <a:t>2. Coordinamento dei servizi territoriali distrettuali compresi quelli dell’assistenza domiciliare ADI, e manutenzione delle RETI CURE PALLIATIVE</a:t>
            </a:r>
          </a:p>
          <a:p>
            <a:r>
              <a:rPr lang="it-IT" dirty="0"/>
              <a:t>3. Coordinamento delle attività Poliambulatoriali Interfaccia aziendale tra AFT MMG (referente Cure Primarie) e AFT degli SPECIALISTI (referente specialistica ambulatoriale)</a:t>
            </a:r>
          </a:p>
          <a:p>
            <a:r>
              <a:rPr lang="it-IT" dirty="0"/>
              <a:t>4. Analisi degli indicatori delle attività territoriali , Monitoraggio appropriatezza prescrittiva</a:t>
            </a:r>
          </a:p>
        </p:txBody>
      </p:sp>
    </p:spTree>
    <p:extLst>
      <p:ext uri="{BB962C8B-B14F-4D97-AF65-F5344CB8AC3E}">
        <p14:creationId xmlns:p14="http://schemas.microsoft.com/office/powerpoint/2010/main" val="2699550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5933" y="794198"/>
            <a:ext cx="1975932" cy="13789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40633" y="2797810"/>
            <a:ext cx="206311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585858"/>
                </a:solidFill>
              </a:rPr>
              <a:t>Prof.</a:t>
            </a:r>
            <a:r>
              <a:rPr sz="2000" spc="-30" dirty="0">
                <a:solidFill>
                  <a:srgbClr val="585858"/>
                </a:solidFill>
              </a:rPr>
              <a:t> </a:t>
            </a:r>
            <a:r>
              <a:rPr sz="2000" dirty="0">
                <a:solidFill>
                  <a:srgbClr val="585858"/>
                </a:solidFill>
              </a:rPr>
              <a:t>Luigi</a:t>
            </a:r>
            <a:r>
              <a:rPr sz="2000" spc="-50" dirty="0">
                <a:solidFill>
                  <a:srgbClr val="585858"/>
                </a:solidFill>
              </a:rPr>
              <a:t> </a:t>
            </a:r>
            <a:r>
              <a:rPr sz="2000" spc="-10" dirty="0">
                <a:solidFill>
                  <a:srgbClr val="585858"/>
                </a:solidFill>
              </a:rPr>
              <a:t>Muratori</a:t>
            </a:r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4000880" y="6526555"/>
            <a:ext cx="11417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  <a:hlinkClick r:id="rId3"/>
              </a:rPr>
              <a:t>www.unibo.it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07638" y="3594861"/>
            <a:ext cx="17291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Dipartimento</a:t>
            </a:r>
            <a:r>
              <a:rPr sz="16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DIMEC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21709" y="4748225"/>
            <a:ext cx="210121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585858"/>
                </a:solidFill>
                <a:latin typeface="Calibri"/>
                <a:cs typeface="Calibri"/>
              </a:rPr>
              <a:t>E-</a:t>
            </a:r>
            <a:r>
              <a:rPr sz="1300" dirty="0">
                <a:solidFill>
                  <a:srgbClr val="585858"/>
                </a:solidFill>
                <a:latin typeface="Calibri"/>
                <a:cs typeface="Calibri"/>
              </a:rPr>
              <a:t>mail:</a:t>
            </a:r>
            <a:r>
              <a:rPr sz="13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85858"/>
                </a:solidFill>
                <a:latin typeface="Calibri"/>
                <a:cs typeface="Calibri"/>
                <a:hlinkClick r:id="rId4"/>
              </a:rPr>
              <a:t>luigi.muratori@unibo.it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2673" y="415544"/>
            <a:ext cx="3510915" cy="74358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647700" marR="5080" indent="-635635">
              <a:lnSpc>
                <a:spcPts val="2770"/>
              </a:lnSpc>
              <a:spcBef>
                <a:spcPts val="280"/>
              </a:spcBef>
            </a:pPr>
            <a:r>
              <a:rPr dirty="0"/>
              <a:t>Piano</a:t>
            </a:r>
            <a:r>
              <a:rPr spc="-40" dirty="0"/>
              <a:t> </a:t>
            </a:r>
            <a:r>
              <a:rPr spc="-10" dirty="0"/>
              <a:t>didattico</a:t>
            </a:r>
            <a:r>
              <a:rPr spc="-35" dirty="0"/>
              <a:t> </a:t>
            </a:r>
            <a:r>
              <a:rPr dirty="0"/>
              <a:t>della</a:t>
            </a:r>
            <a:r>
              <a:rPr spc="-35" dirty="0"/>
              <a:t> </a:t>
            </a:r>
            <a:r>
              <a:rPr spc="-10" dirty="0"/>
              <a:t>Scuola </a:t>
            </a:r>
            <a:r>
              <a:rPr dirty="0"/>
              <a:t>Didattica</a:t>
            </a:r>
            <a:r>
              <a:rPr spc="-135" dirty="0"/>
              <a:t> </a:t>
            </a:r>
            <a:r>
              <a:rPr spc="-10" dirty="0"/>
              <a:t>frontale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81000" y="1430477"/>
            <a:ext cx="4375505" cy="3702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 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anno</a:t>
            </a:r>
            <a:endParaRPr sz="1800" dirty="0">
              <a:latin typeface="Calibri"/>
              <a:cs typeface="Calibri"/>
            </a:endParaRPr>
          </a:p>
          <a:p>
            <a:pPr marL="1113155" indent="-133985">
              <a:lnSpc>
                <a:spcPct val="100000"/>
              </a:lnSpc>
              <a:spcBef>
                <a:spcPts val="5"/>
              </a:spcBef>
              <a:buFont typeface="Calibri"/>
              <a:buChar char="▪"/>
              <a:tabLst>
                <a:tab pos="1113155" algn="l"/>
              </a:tabLst>
            </a:pPr>
            <a:r>
              <a:rPr sz="1800" spc="-10" dirty="0">
                <a:latin typeface="Calibri"/>
                <a:cs typeface="Calibri"/>
              </a:rPr>
              <a:t>Epidemiologia</a:t>
            </a:r>
            <a:endParaRPr sz="1800" dirty="0">
              <a:latin typeface="Calibri"/>
              <a:cs typeface="Calibri"/>
            </a:endParaRPr>
          </a:p>
          <a:p>
            <a:pPr marL="1113155" indent="-133985">
              <a:lnSpc>
                <a:spcPct val="100000"/>
              </a:lnSpc>
              <a:buFont typeface="Calibri"/>
              <a:buChar char="▪"/>
              <a:tabLst>
                <a:tab pos="1113155" algn="l"/>
              </a:tabLst>
            </a:pPr>
            <a:r>
              <a:rPr sz="1800" dirty="0">
                <a:latin typeface="Calibri"/>
                <a:cs typeface="Calibri"/>
              </a:rPr>
              <a:t>Genetica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Medica</a:t>
            </a:r>
            <a:endParaRPr sz="1800" dirty="0">
              <a:latin typeface="Calibri"/>
              <a:cs typeface="Calibri"/>
            </a:endParaRPr>
          </a:p>
          <a:p>
            <a:pPr marL="1113155" indent="-133985">
              <a:lnSpc>
                <a:spcPct val="100000"/>
              </a:lnSpc>
              <a:buFont typeface="Calibri"/>
              <a:buChar char="▪"/>
              <a:tabLst>
                <a:tab pos="1113155" algn="l"/>
              </a:tabLst>
            </a:pPr>
            <a:r>
              <a:rPr sz="1800" spc="-10" dirty="0">
                <a:latin typeface="Calibri"/>
                <a:cs typeface="Calibri"/>
              </a:rPr>
              <a:t>Informatica</a:t>
            </a:r>
            <a:endParaRPr sz="1800" dirty="0">
              <a:latin typeface="Calibri"/>
              <a:cs typeface="Calibri"/>
            </a:endParaRPr>
          </a:p>
          <a:p>
            <a:pPr marL="1113790" indent="-134620">
              <a:lnSpc>
                <a:spcPct val="100000"/>
              </a:lnSpc>
              <a:buFont typeface="Calibri"/>
              <a:buChar char="▪"/>
              <a:tabLst>
                <a:tab pos="1113790" algn="l"/>
              </a:tabLst>
            </a:pPr>
            <a:r>
              <a:rPr sz="1800" dirty="0">
                <a:latin typeface="Calibri"/>
                <a:cs typeface="Calibri"/>
              </a:rPr>
              <a:t>Lingua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Inglese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90"/>
              </a:spcBef>
            </a:pP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II</a:t>
            </a:r>
            <a:r>
              <a:rPr sz="1800" b="1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anno</a:t>
            </a:r>
            <a:endParaRPr sz="1800" dirty="0">
              <a:latin typeface="Calibri"/>
              <a:cs typeface="Calibri"/>
            </a:endParaRPr>
          </a:p>
          <a:p>
            <a:pPr marL="1059815" indent="-132715">
              <a:lnSpc>
                <a:spcPct val="100000"/>
              </a:lnSpc>
              <a:buFont typeface="Calibri"/>
              <a:buChar char="▪"/>
              <a:tabLst>
                <a:tab pos="1059815" algn="l"/>
              </a:tabLst>
            </a:pPr>
            <a:r>
              <a:rPr sz="1800" dirty="0">
                <a:latin typeface="Calibri"/>
                <a:cs typeface="Calibri"/>
              </a:rPr>
              <a:t>Determinanti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Salute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e</a:t>
            </a:r>
            <a:endParaRPr sz="1800" dirty="0">
              <a:latin typeface="Calibri"/>
              <a:cs typeface="Calibri"/>
            </a:endParaRPr>
          </a:p>
          <a:p>
            <a:pPr marL="103251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Promozione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Corretti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Stili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Vita</a:t>
            </a:r>
            <a:endParaRPr sz="1800" dirty="0">
              <a:latin typeface="Calibri"/>
              <a:cs typeface="Calibri"/>
            </a:endParaRPr>
          </a:p>
          <a:p>
            <a:pPr marL="1059180" indent="-132080">
              <a:lnSpc>
                <a:spcPct val="100000"/>
              </a:lnSpc>
              <a:buFont typeface="Calibri"/>
              <a:buChar char="▪"/>
              <a:tabLst>
                <a:tab pos="1059180" algn="l"/>
              </a:tabLst>
            </a:pPr>
            <a:r>
              <a:rPr sz="1800" dirty="0">
                <a:latin typeface="Calibri"/>
                <a:cs typeface="Calibri"/>
              </a:rPr>
              <a:t>Medicina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Interna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(2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moduli)</a:t>
            </a:r>
            <a:endParaRPr sz="1800" dirty="0">
              <a:latin typeface="Calibri"/>
              <a:cs typeface="Calibri"/>
            </a:endParaRPr>
          </a:p>
          <a:p>
            <a:pPr marL="1059180" indent="-132080">
              <a:lnSpc>
                <a:spcPct val="100000"/>
              </a:lnSpc>
              <a:buFont typeface="Calibri"/>
              <a:buChar char="▪"/>
              <a:tabLst>
                <a:tab pos="1059180" algn="l"/>
              </a:tabLst>
            </a:pPr>
            <a:r>
              <a:rPr sz="1800" spc="-10" dirty="0">
                <a:latin typeface="Calibri"/>
                <a:cs typeface="Calibri"/>
              </a:rPr>
              <a:t>Patologie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Croniche: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dalla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Medicina</a:t>
            </a:r>
            <a:endParaRPr sz="1800" dirty="0">
              <a:latin typeface="Calibri"/>
              <a:cs typeface="Calibri"/>
            </a:endParaRPr>
          </a:p>
          <a:p>
            <a:pPr marL="1007744">
              <a:lnSpc>
                <a:spcPct val="100000"/>
              </a:lnSpc>
            </a:pPr>
            <a:r>
              <a:rPr sz="1800" spc="-45" dirty="0">
                <a:latin typeface="Calibri"/>
                <a:cs typeface="Calibri"/>
              </a:rPr>
              <a:t>d’Attesa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Sanità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d’Iniziativa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I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03851" y="1705483"/>
            <a:ext cx="351091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 indent="-133985">
              <a:lnSpc>
                <a:spcPct val="100000"/>
              </a:lnSpc>
              <a:spcBef>
                <a:spcPts val="100"/>
              </a:spcBef>
              <a:buFont typeface="Calibri"/>
              <a:buChar char="▪"/>
              <a:tabLst>
                <a:tab pos="146685" algn="l"/>
              </a:tabLst>
            </a:pPr>
            <a:r>
              <a:rPr sz="1800" dirty="0">
                <a:latin typeface="Calibri"/>
                <a:cs typeface="Calibri"/>
              </a:rPr>
              <a:t>Medicina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Interna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(2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moduli)</a:t>
            </a:r>
            <a:endParaRPr sz="1800" dirty="0">
              <a:latin typeface="Calibri"/>
              <a:cs typeface="Calibri"/>
            </a:endParaRPr>
          </a:p>
          <a:p>
            <a:pPr marL="146685" indent="-133985">
              <a:lnSpc>
                <a:spcPct val="100000"/>
              </a:lnSpc>
              <a:buFont typeface="Calibri"/>
              <a:buChar char="▪"/>
              <a:tabLst>
                <a:tab pos="146685" algn="l"/>
              </a:tabLst>
            </a:pPr>
            <a:r>
              <a:rPr sz="1800" spc="-10" dirty="0">
                <a:latin typeface="Calibri"/>
                <a:cs typeface="Calibri"/>
              </a:rPr>
              <a:t>Patologia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Generale</a:t>
            </a:r>
            <a:endParaRPr sz="1800" dirty="0">
              <a:latin typeface="Calibri"/>
              <a:cs typeface="Calibri"/>
            </a:endParaRPr>
          </a:p>
          <a:p>
            <a:pPr marL="146685" indent="-133985">
              <a:lnSpc>
                <a:spcPct val="100000"/>
              </a:lnSpc>
              <a:buFont typeface="Calibri"/>
              <a:buChar char="▪"/>
              <a:tabLst>
                <a:tab pos="146685" algn="l"/>
              </a:tabLst>
            </a:pPr>
            <a:r>
              <a:rPr sz="1800" spc="-10" dirty="0">
                <a:latin typeface="Calibri"/>
                <a:cs typeface="Calibri"/>
              </a:rPr>
              <a:t>Pediatria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Generale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specialistica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lang="it-IT" spc="-50" dirty="0">
                <a:latin typeface="Calibri"/>
                <a:cs typeface="Calibri"/>
              </a:rPr>
              <a:t>I</a:t>
            </a:r>
            <a:endParaRPr sz="1800" dirty="0">
              <a:latin typeface="Calibri"/>
              <a:cs typeface="Calibri"/>
            </a:endParaRPr>
          </a:p>
          <a:p>
            <a:pPr marL="147320" indent="-134620">
              <a:lnSpc>
                <a:spcPct val="100000"/>
              </a:lnSpc>
              <a:buFont typeface="Calibri"/>
              <a:buChar char="▪"/>
              <a:tabLst>
                <a:tab pos="147320" algn="l"/>
              </a:tabLst>
            </a:pPr>
            <a:r>
              <a:rPr sz="1800" spc="-10" dirty="0">
                <a:latin typeface="Calibri"/>
                <a:cs typeface="Calibri"/>
              </a:rPr>
              <a:t>Statistica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Medica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03851" y="3735400"/>
            <a:ext cx="3568699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320" indent="-134620">
              <a:lnSpc>
                <a:spcPct val="100000"/>
              </a:lnSpc>
              <a:spcBef>
                <a:spcPts val="100"/>
              </a:spcBef>
              <a:buFont typeface="Calibri"/>
              <a:buChar char="▪"/>
              <a:tabLst>
                <a:tab pos="147320" algn="l"/>
              </a:tabLst>
            </a:pPr>
            <a:r>
              <a:rPr sz="1800" dirty="0">
                <a:latin typeface="Calibri"/>
                <a:cs typeface="Calibri"/>
              </a:rPr>
              <a:t>Pediatria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Generale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specialistica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II</a:t>
            </a:r>
            <a:endParaRPr sz="1800" dirty="0">
              <a:latin typeface="Calibri"/>
              <a:cs typeface="Calibri"/>
            </a:endParaRPr>
          </a:p>
          <a:p>
            <a:pPr marL="146685" indent="-133985">
              <a:lnSpc>
                <a:spcPct val="100000"/>
              </a:lnSpc>
              <a:spcBef>
                <a:spcPts val="5"/>
              </a:spcBef>
              <a:buFont typeface="Calibri"/>
              <a:buChar char="▪"/>
              <a:tabLst>
                <a:tab pos="146685" algn="l"/>
              </a:tabLst>
            </a:pPr>
            <a:r>
              <a:rPr sz="1800" spc="-10" dirty="0">
                <a:latin typeface="Calibri"/>
                <a:cs typeface="Calibri"/>
              </a:rPr>
              <a:t>Statistica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Medica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2673" y="415544"/>
            <a:ext cx="3510915" cy="74358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647700" marR="5080" indent="-635635">
              <a:lnSpc>
                <a:spcPts val="2770"/>
              </a:lnSpc>
              <a:spcBef>
                <a:spcPts val="280"/>
              </a:spcBef>
            </a:pPr>
            <a:r>
              <a:rPr dirty="0"/>
              <a:t>Piano</a:t>
            </a:r>
            <a:r>
              <a:rPr spc="-40" dirty="0"/>
              <a:t> </a:t>
            </a:r>
            <a:r>
              <a:rPr spc="-10" dirty="0"/>
              <a:t>didattico</a:t>
            </a:r>
            <a:r>
              <a:rPr spc="-35" dirty="0"/>
              <a:t> </a:t>
            </a:r>
            <a:r>
              <a:rPr dirty="0"/>
              <a:t>della</a:t>
            </a:r>
            <a:r>
              <a:rPr spc="-35" dirty="0"/>
              <a:t> </a:t>
            </a:r>
            <a:r>
              <a:rPr spc="-10" dirty="0"/>
              <a:t>Scuola </a:t>
            </a:r>
            <a:r>
              <a:rPr dirty="0"/>
              <a:t>Didattica</a:t>
            </a:r>
            <a:r>
              <a:rPr spc="-135" dirty="0"/>
              <a:t> </a:t>
            </a:r>
            <a:r>
              <a:rPr spc="-10" dirty="0"/>
              <a:t>frontale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474065" y="1430477"/>
            <a:ext cx="4335145" cy="427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>
              <a:lnSpc>
                <a:spcPct val="100000"/>
              </a:lnSpc>
              <a:spcBef>
                <a:spcPts val="100"/>
              </a:spcBef>
              <a:tabLst>
                <a:tab pos="195580" algn="l"/>
              </a:tabLst>
            </a:pPr>
            <a:r>
              <a:rPr lang="it-IT" sz="18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III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anno</a:t>
            </a:r>
            <a:endParaRPr sz="1800" dirty="0">
              <a:latin typeface="Calibri"/>
              <a:cs typeface="Calibri"/>
            </a:endParaRPr>
          </a:p>
          <a:p>
            <a:pPr marL="1113155" lvl="1" indent="-133985">
              <a:lnSpc>
                <a:spcPct val="100000"/>
              </a:lnSpc>
              <a:spcBef>
                <a:spcPts val="5"/>
              </a:spcBef>
              <a:buFont typeface="Calibri"/>
              <a:buChar char="▪"/>
              <a:tabLst>
                <a:tab pos="1113155" algn="l"/>
              </a:tabLst>
            </a:pPr>
            <a:r>
              <a:rPr sz="1800" dirty="0">
                <a:latin typeface="Calibri"/>
                <a:cs typeface="Calibri"/>
              </a:rPr>
              <a:t>Malattie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d’Apparato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Respiratorio</a:t>
            </a:r>
            <a:endParaRPr sz="1800" dirty="0">
              <a:latin typeface="Calibri"/>
              <a:cs typeface="Calibri"/>
            </a:endParaRPr>
          </a:p>
          <a:p>
            <a:pPr marL="1113155" lvl="1" indent="-133985">
              <a:lnSpc>
                <a:spcPct val="100000"/>
              </a:lnSpc>
              <a:buFont typeface="Calibri"/>
              <a:buChar char="▪"/>
              <a:tabLst>
                <a:tab pos="1113155" algn="l"/>
              </a:tabLst>
            </a:pPr>
            <a:r>
              <a:rPr sz="1800" dirty="0">
                <a:latin typeface="Calibri"/>
                <a:cs typeface="Calibri"/>
              </a:rPr>
              <a:t>Medicina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Interna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(4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moduli)</a:t>
            </a:r>
            <a:endParaRPr sz="1800" dirty="0">
              <a:latin typeface="Calibri"/>
              <a:cs typeface="Calibri"/>
            </a:endParaRPr>
          </a:p>
          <a:p>
            <a:pPr marL="1113155" lvl="1" indent="-133985">
              <a:lnSpc>
                <a:spcPct val="100000"/>
              </a:lnSpc>
              <a:buFont typeface="Calibri"/>
              <a:buChar char="▪"/>
              <a:tabLst>
                <a:tab pos="1113155" algn="l"/>
              </a:tabLst>
            </a:pPr>
            <a:r>
              <a:rPr sz="1800" dirty="0">
                <a:latin typeface="Calibri"/>
                <a:cs typeface="Calibri"/>
              </a:rPr>
              <a:t>Oncologia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Medica</a:t>
            </a:r>
            <a:endParaRPr sz="1800" dirty="0">
              <a:latin typeface="Calibri"/>
              <a:cs typeface="Calibri"/>
            </a:endParaRPr>
          </a:p>
          <a:p>
            <a:pPr marL="1113790" lvl="1" indent="-134620">
              <a:lnSpc>
                <a:spcPct val="100000"/>
              </a:lnSpc>
              <a:buFont typeface="Calibri"/>
              <a:buChar char="▪"/>
              <a:tabLst>
                <a:tab pos="1113790" algn="l"/>
              </a:tabLst>
            </a:pPr>
            <a:r>
              <a:rPr sz="1800" spc="-10" dirty="0">
                <a:latin typeface="Calibri"/>
                <a:cs typeface="Calibri"/>
              </a:rPr>
              <a:t>Patologie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Croniche: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 err="1">
                <a:latin typeface="Calibri"/>
                <a:cs typeface="Calibri"/>
              </a:rPr>
              <a:t>dalla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Medicina</a:t>
            </a:r>
            <a:r>
              <a:rPr lang="it-IT" dirty="0">
                <a:latin typeface="Calibri"/>
                <a:cs typeface="Calibri"/>
              </a:rPr>
              <a:t> </a:t>
            </a:r>
            <a:r>
              <a:rPr sz="1800" spc="-45" dirty="0" err="1">
                <a:latin typeface="Calibri"/>
                <a:cs typeface="Calibri"/>
              </a:rPr>
              <a:t>d’Attesa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Sanità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d’Iniziativa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II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25"/>
              </a:spcBef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tabLst>
                <a:tab pos="207645" algn="l"/>
              </a:tabLst>
            </a:pPr>
            <a:r>
              <a:rPr lang="it-IT"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IV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anno</a:t>
            </a:r>
            <a:endParaRPr sz="1800" dirty="0">
              <a:latin typeface="Calibri"/>
              <a:cs typeface="Calibri"/>
            </a:endParaRPr>
          </a:p>
          <a:p>
            <a:pPr marL="1059815" lvl="1" indent="-132715">
              <a:lnSpc>
                <a:spcPct val="100000"/>
              </a:lnSpc>
              <a:buFont typeface="Calibri"/>
              <a:buChar char="▪"/>
              <a:tabLst>
                <a:tab pos="1059815" algn="l"/>
              </a:tabLst>
            </a:pPr>
            <a:r>
              <a:rPr sz="1800" dirty="0">
                <a:latin typeface="Calibri"/>
                <a:cs typeface="Calibri"/>
              </a:rPr>
              <a:t>Chirurgia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Generale</a:t>
            </a:r>
            <a:endParaRPr sz="1800" dirty="0">
              <a:latin typeface="Calibri"/>
              <a:cs typeface="Calibri"/>
            </a:endParaRPr>
          </a:p>
          <a:p>
            <a:pPr marL="1032510" marR="176530" lvl="1" indent="-105410">
              <a:lnSpc>
                <a:spcPct val="100000"/>
              </a:lnSpc>
              <a:buFont typeface="Calibri"/>
              <a:buChar char="▪"/>
              <a:tabLst>
                <a:tab pos="1032510" algn="l"/>
                <a:tab pos="1059180" algn="l"/>
              </a:tabLst>
            </a:pPr>
            <a:r>
              <a:rPr sz="1800" spc="-10" dirty="0" err="1">
                <a:latin typeface="Calibri"/>
                <a:cs typeface="Calibri"/>
              </a:rPr>
              <a:t>Educazione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Terapeutica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e </a:t>
            </a:r>
            <a:r>
              <a:rPr sz="1800" spc="-10" dirty="0">
                <a:latin typeface="Calibri"/>
                <a:cs typeface="Calibri"/>
              </a:rPr>
              <a:t>Coinvolgimento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dei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Pazienti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e </a:t>
            </a:r>
            <a:r>
              <a:rPr sz="1800" dirty="0">
                <a:latin typeface="Calibri"/>
                <a:cs typeface="Calibri"/>
              </a:rPr>
              <a:t>della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Famiglia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nei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Processi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Cura</a:t>
            </a:r>
            <a:endParaRPr sz="1800" dirty="0">
              <a:latin typeface="Calibri"/>
              <a:cs typeface="Calibri"/>
            </a:endParaRPr>
          </a:p>
          <a:p>
            <a:pPr marL="1059180" lvl="1" indent="-132080">
              <a:lnSpc>
                <a:spcPct val="100000"/>
              </a:lnSpc>
              <a:buChar char="▪"/>
              <a:tabLst>
                <a:tab pos="1059180" algn="l"/>
              </a:tabLst>
            </a:pPr>
            <a:r>
              <a:rPr sz="1800" spc="-10" dirty="0">
                <a:latin typeface="Calibri"/>
                <a:cs typeface="Calibri"/>
              </a:rPr>
              <a:t>Management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delle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Cure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Primarie</a:t>
            </a:r>
            <a:endParaRPr sz="1800" dirty="0">
              <a:latin typeface="Calibri"/>
              <a:cs typeface="Calibri"/>
            </a:endParaRPr>
          </a:p>
          <a:p>
            <a:pPr marL="105981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e </a:t>
            </a:r>
            <a:r>
              <a:rPr sz="1800" spc="-10" dirty="0">
                <a:latin typeface="Calibri"/>
                <a:cs typeface="Calibri"/>
              </a:rPr>
              <a:t>Integrazione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0" y="1750504"/>
            <a:ext cx="37338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780" indent="-132080">
              <a:lnSpc>
                <a:spcPct val="100000"/>
              </a:lnSpc>
              <a:spcBef>
                <a:spcPts val="100"/>
              </a:spcBef>
              <a:buFont typeface="Calibri"/>
              <a:buChar char="▪"/>
              <a:tabLst>
                <a:tab pos="144780" algn="l"/>
              </a:tabLst>
            </a:pPr>
            <a:r>
              <a:rPr sz="1800" spc="-10" dirty="0">
                <a:latin typeface="Calibri"/>
                <a:cs typeface="Calibri"/>
              </a:rPr>
              <a:t>Pediatria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Generale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Specialistica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III</a:t>
            </a:r>
            <a:endParaRPr sz="1800" dirty="0">
              <a:latin typeface="Calibri"/>
              <a:cs typeface="Calibri"/>
            </a:endParaRPr>
          </a:p>
          <a:p>
            <a:pPr marL="144145" marR="789940" indent="-132080">
              <a:lnSpc>
                <a:spcPct val="100000"/>
              </a:lnSpc>
              <a:buFont typeface="Calibri"/>
              <a:buChar char="▪"/>
              <a:tabLst>
                <a:tab pos="169545" algn="l"/>
              </a:tabLst>
            </a:pPr>
            <a:r>
              <a:rPr sz="1800" spc="-20" dirty="0">
                <a:latin typeface="Calibri"/>
                <a:cs typeface="Calibri"/>
              </a:rPr>
              <a:t>Tecniche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Comunicazione 	Interpersonale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00" y="4038600"/>
            <a:ext cx="31242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320" indent="-134620">
              <a:lnSpc>
                <a:spcPct val="100000"/>
              </a:lnSpc>
              <a:spcBef>
                <a:spcPts val="100"/>
              </a:spcBef>
              <a:buFont typeface="Calibri"/>
              <a:buChar char="▪"/>
              <a:tabLst>
                <a:tab pos="147320" algn="l"/>
              </a:tabLst>
            </a:pPr>
            <a:r>
              <a:rPr sz="1800" dirty="0">
                <a:latin typeface="Calibri"/>
                <a:cs typeface="Calibri"/>
              </a:rPr>
              <a:t>Medicina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Interna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(5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moduli)</a:t>
            </a:r>
            <a:endParaRPr sz="1800" dirty="0">
              <a:latin typeface="Calibri"/>
              <a:cs typeface="Calibri"/>
            </a:endParaRPr>
          </a:p>
          <a:p>
            <a:pPr marL="146685" indent="-133985">
              <a:lnSpc>
                <a:spcPct val="100000"/>
              </a:lnSpc>
              <a:spcBef>
                <a:spcPts val="5"/>
              </a:spcBef>
              <a:buChar char="▪"/>
              <a:tabLst>
                <a:tab pos="146685" algn="l"/>
              </a:tabLst>
            </a:pPr>
            <a:r>
              <a:rPr sz="1800" dirty="0">
                <a:latin typeface="Calibri"/>
                <a:cs typeface="Calibri"/>
              </a:rPr>
              <a:t>Medicina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Legale</a:t>
            </a:r>
            <a:endParaRPr sz="1800" dirty="0">
              <a:latin typeface="Calibri"/>
              <a:cs typeface="Calibri"/>
            </a:endParaRPr>
          </a:p>
          <a:p>
            <a:pPr marL="146685" indent="-133985">
              <a:lnSpc>
                <a:spcPct val="100000"/>
              </a:lnSpc>
              <a:buChar char="▪"/>
              <a:tabLst>
                <a:tab pos="146685" algn="l"/>
              </a:tabLst>
            </a:pPr>
            <a:r>
              <a:rPr sz="1800" spc="-10" dirty="0">
                <a:latin typeface="Calibri"/>
                <a:cs typeface="Calibri"/>
              </a:rPr>
              <a:t>Ne</a:t>
            </a:r>
            <a:r>
              <a:rPr lang="it-IT" sz="1800" spc="-10" dirty="0" err="1">
                <a:latin typeface="Calibri"/>
                <a:cs typeface="Calibri"/>
              </a:rPr>
              <a:t>f</a:t>
            </a:r>
            <a:r>
              <a:rPr sz="1800" spc="-10" dirty="0" err="1">
                <a:latin typeface="Calibri"/>
                <a:cs typeface="Calibri"/>
              </a:rPr>
              <a:t>rologia</a:t>
            </a:r>
            <a:endParaRPr sz="1800" dirty="0">
              <a:latin typeface="Calibri"/>
              <a:cs typeface="Calibri"/>
            </a:endParaRPr>
          </a:p>
          <a:p>
            <a:pPr marL="146685" indent="-133985">
              <a:lnSpc>
                <a:spcPct val="100000"/>
              </a:lnSpc>
              <a:buChar char="▪"/>
              <a:tabLst>
                <a:tab pos="146685" algn="l"/>
              </a:tabLst>
            </a:pPr>
            <a:r>
              <a:rPr sz="1800" spc="-30" dirty="0">
                <a:latin typeface="Calibri"/>
                <a:cs typeface="Calibri"/>
              </a:rPr>
              <a:t>Terapia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Dolore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015">
              <a:lnSpc>
                <a:spcPct val="100000"/>
              </a:lnSpc>
              <a:spcBef>
                <a:spcPts val="100"/>
              </a:spcBef>
            </a:pPr>
            <a:r>
              <a:rPr dirty="0"/>
              <a:t>Rete</a:t>
            </a:r>
            <a:r>
              <a:rPr spc="-95" dirty="0"/>
              <a:t> </a:t>
            </a:r>
            <a:r>
              <a:rPr spc="-10" dirty="0"/>
              <a:t>formativa</a:t>
            </a:r>
            <a:r>
              <a:rPr spc="-80" dirty="0"/>
              <a:t> </a:t>
            </a:r>
            <a:r>
              <a:rPr dirty="0"/>
              <a:t>della</a:t>
            </a:r>
            <a:r>
              <a:rPr spc="-80" dirty="0"/>
              <a:t> </a:t>
            </a:r>
            <a:r>
              <a:rPr spc="-10" dirty="0"/>
              <a:t>Scuola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6909B512-0290-2485-B837-C4A845EAA3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522410"/>
              </p:ext>
            </p:extLst>
          </p:nvPr>
        </p:nvGraphicFramePr>
        <p:xfrm>
          <a:off x="1943100" y="685800"/>
          <a:ext cx="5257800" cy="347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3308F0F-61F7-DB1B-C72B-1C61842B080B}"/>
              </a:ext>
            </a:extLst>
          </p:cNvPr>
          <p:cNvSpPr txBox="1"/>
          <p:nvPr/>
        </p:nvSpPr>
        <p:spPr>
          <a:xfrm>
            <a:off x="6324600" y="1295400"/>
            <a:ext cx="190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Ospedale: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Reparti degenza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Ambulatori specialistica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PS pediatrico e generale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3CC9A32-A2D0-26C8-D9E3-199CE7CD5E72}"/>
              </a:ext>
            </a:extLst>
          </p:cNvPr>
          <p:cNvSpPr txBox="1"/>
          <p:nvPr/>
        </p:nvSpPr>
        <p:spPr>
          <a:xfrm>
            <a:off x="685800" y="1295400"/>
            <a:ext cx="1905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Territorio: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MMG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Ambulatori specialistica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Emergenza territoriale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Consultorio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SerDP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Percorso nascita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NPIA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CSM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EC092B1-2A5F-3BDD-CC80-3E086FA612FD}"/>
              </a:ext>
            </a:extLst>
          </p:cNvPr>
          <p:cNvSpPr txBox="1"/>
          <p:nvPr/>
        </p:nvSpPr>
        <p:spPr>
          <a:xfrm>
            <a:off x="3400425" y="3995678"/>
            <a:ext cx="281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Organizzazione:</a:t>
            </a:r>
          </a:p>
          <a:p>
            <a:r>
              <a:rPr lang="it-IT" dirty="0"/>
              <a:t>Dipartimento Cure primarie</a:t>
            </a:r>
          </a:p>
          <a:p>
            <a:r>
              <a:rPr lang="it-IT" dirty="0"/>
              <a:t>Direzione di Distretto</a:t>
            </a:r>
          </a:p>
          <a:p>
            <a:r>
              <a:rPr lang="it-IT" dirty="0"/>
              <a:t>Prevenzione rischio infettivo nelle strutture </a:t>
            </a:r>
            <a:r>
              <a:rPr lang="it-IT" dirty="0" err="1"/>
              <a:t>terrioriali</a:t>
            </a:r>
            <a:endParaRPr lang="it-IT" dirty="0"/>
          </a:p>
          <a:p>
            <a:r>
              <a:rPr lang="it-IT" dirty="0"/>
              <a:t>Dipartimento promozione della salute e prevenzione cronicità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34A0C-B0E8-C676-73C0-A6F893280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399CE81-9510-E2E2-1BA0-1FC0659E32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015">
              <a:lnSpc>
                <a:spcPct val="100000"/>
              </a:lnSpc>
              <a:spcBef>
                <a:spcPts val="100"/>
              </a:spcBef>
            </a:pPr>
            <a:r>
              <a:rPr dirty="0"/>
              <a:t>Rete</a:t>
            </a:r>
            <a:r>
              <a:rPr spc="-95" dirty="0"/>
              <a:t> </a:t>
            </a:r>
            <a:r>
              <a:rPr spc="-10" dirty="0"/>
              <a:t>formativa</a:t>
            </a:r>
            <a:r>
              <a:rPr spc="-80" dirty="0"/>
              <a:t> </a:t>
            </a:r>
            <a:r>
              <a:rPr dirty="0"/>
              <a:t>della</a:t>
            </a:r>
            <a:r>
              <a:rPr spc="-80" dirty="0"/>
              <a:t> </a:t>
            </a:r>
            <a:r>
              <a:rPr spc="-10" dirty="0"/>
              <a:t>Scuola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E9E63876-1780-B779-F39E-B7446D105FE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A2F6E63-15D4-0C7B-5CF9-749C56FBF354}"/>
              </a:ext>
            </a:extLst>
          </p:cNvPr>
          <p:cNvSpPr txBox="1"/>
          <p:nvPr/>
        </p:nvSpPr>
        <p:spPr>
          <a:xfrm>
            <a:off x="438404" y="1430477"/>
            <a:ext cx="16452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Strutture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sede: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E393850-D69E-394E-8328-1ECE4FEA8EE9}"/>
              </a:ext>
            </a:extLst>
          </p:cNvPr>
          <p:cNvSpPr txBox="1"/>
          <p:nvPr/>
        </p:nvSpPr>
        <p:spPr>
          <a:xfrm>
            <a:off x="2267117" y="1375219"/>
            <a:ext cx="4237990" cy="68516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800" dirty="0">
                <a:latin typeface="Calibri"/>
                <a:cs typeface="Calibri"/>
              </a:rPr>
              <a:t>OSPEDALE </a:t>
            </a:r>
            <a:r>
              <a:rPr sz="1800" spc="-10" dirty="0">
                <a:latin typeface="Calibri"/>
                <a:cs typeface="Calibri"/>
              </a:rPr>
              <a:t>"MORGAGNI-PIERANTONI"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FORLI’:</a:t>
            </a:r>
            <a:endParaRPr sz="1800">
              <a:latin typeface="Calibri"/>
              <a:cs typeface="Calibri"/>
            </a:endParaRPr>
          </a:p>
          <a:p>
            <a:pPr marL="979169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latin typeface="Calibri"/>
                <a:cs typeface="Calibri"/>
              </a:rPr>
              <a:t>-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Medicina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Generale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E7BAD7D0-0AB0-47F5-C76D-35BF13AED20D}"/>
              </a:ext>
            </a:extLst>
          </p:cNvPr>
          <p:cNvSpPr txBox="1"/>
          <p:nvPr/>
        </p:nvSpPr>
        <p:spPr>
          <a:xfrm>
            <a:off x="438404" y="2034666"/>
            <a:ext cx="6334760" cy="3977004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00" dirty="0">
                <a:latin typeface="Calibri"/>
                <a:cs typeface="Calibri"/>
              </a:rPr>
              <a:t>Strutture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collegate: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IRCCS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POLICLINICO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3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SANT'ORSOLA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BOLOGNA:</a:t>
            </a:r>
            <a:endParaRPr sz="1800">
              <a:latin typeface="Calibri"/>
              <a:cs typeface="Calibri"/>
            </a:endParaRPr>
          </a:p>
          <a:p>
            <a:pPr marL="2878455" indent="-122555">
              <a:lnSpc>
                <a:spcPct val="100000"/>
              </a:lnSpc>
              <a:spcBef>
                <a:spcPts val="434"/>
              </a:spcBef>
              <a:buChar char="-"/>
              <a:tabLst>
                <a:tab pos="2878455" algn="l"/>
              </a:tabLst>
            </a:pPr>
            <a:r>
              <a:rPr sz="1800" dirty="0">
                <a:latin typeface="Calibri"/>
                <a:cs typeface="Calibri"/>
              </a:rPr>
              <a:t>Medicina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Generale</a:t>
            </a:r>
            <a:endParaRPr sz="1800">
              <a:latin typeface="Calibri"/>
              <a:cs typeface="Calibri"/>
            </a:endParaRPr>
          </a:p>
          <a:p>
            <a:pPr marL="1841500" marR="2624455" indent="1036955">
              <a:lnSpc>
                <a:spcPct val="120000"/>
              </a:lnSpc>
              <a:buChar char="-"/>
              <a:tabLst>
                <a:tab pos="2878455" algn="l"/>
              </a:tabLst>
            </a:pPr>
            <a:r>
              <a:rPr sz="1800" spc="-20" dirty="0">
                <a:latin typeface="Calibri"/>
                <a:cs typeface="Calibri"/>
              </a:rPr>
              <a:t>Pediatria </a:t>
            </a:r>
            <a:r>
              <a:rPr sz="1800" dirty="0">
                <a:latin typeface="Calibri"/>
                <a:cs typeface="Calibri"/>
              </a:rPr>
              <a:t>OSPEDALE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BUDRIO:</a:t>
            </a:r>
            <a:endParaRPr sz="1800">
              <a:latin typeface="Calibri"/>
              <a:cs typeface="Calibri"/>
            </a:endParaRPr>
          </a:p>
          <a:p>
            <a:pPr marL="2878455" indent="-122555">
              <a:lnSpc>
                <a:spcPct val="100000"/>
              </a:lnSpc>
              <a:spcBef>
                <a:spcPts val="430"/>
              </a:spcBef>
              <a:buChar char="-"/>
              <a:tabLst>
                <a:tab pos="2878455" algn="l"/>
              </a:tabLst>
            </a:pPr>
            <a:r>
              <a:rPr sz="1800" dirty="0">
                <a:latin typeface="Calibri"/>
                <a:cs typeface="Calibri"/>
              </a:rPr>
              <a:t>Medicina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Generale</a:t>
            </a:r>
            <a:endParaRPr sz="1800">
              <a:latin typeface="Calibri"/>
              <a:cs typeface="Calibri"/>
            </a:endParaRPr>
          </a:p>
          <a:p>
            <a:pPr marL="1841500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latin typeface="Calibri"/>
                <a:cs typeface="Calibri"/>
              </a:rPr>
              <a:t>AZIENDA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IMOLA:</a:t>
            </a:r>
            <a:endParaRPr sz="1800">
              <a:latin typeface="Calibri"/>
              <a:cs typeface="Calibri"/>
            </a:endParaRPr>
          </a:p>
          <a:p>
            <a:pPr marL="1841500" marR="795020" indent="1036955">
              <a:lnSpc>
                <a:spcPct val="120000"/>
              </a:lnSpc>
              <a:buChar char="-"/>
              <a:tabLst>
                <a:tab pos="2878455" algn="l"/>
              </a:tabLst>
            </a:pPr>
            <a:r>
              <a:rPr sz="1800" dirty="0">
                <a:latin typeface="Calibri"/>
                <a:cs typeface="Calibri"/>
              </a:rPr>
              <a:t>OSCO,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Ospedale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comunità </a:t>
            </a:r>
            <a:r>
              <a:rPr sz="1800" dirty="0">
                <a:latin typeface="Calibri"/>
                <a:cs typeface="Calibri"/>
              </a:rPr>
              <a:t>AZIENDA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BOLOGNA:</a:t>
            </a:r>
            <a:endParaRPr sz="1800">
              <a:latin typeface="Calibri"/>
              <a:cs typeface="Calibri"/>
            </a:endParaRPr>
          </a:p>
          <a:p>
            <a:pPr marL="2878455" indent="-122555">
              <a:lnSpc>
                <a:spcPct val="100000"/>
              </a:lnSpc>
              <a:spcBef>
                <a:spcPts val="434"/>
              </a:spcBef>
              <a:buChar char="-"/>
              <a:tabLst>
                <a:tab pos="2878455" algn="l"/>
              </a:tabLst>
            </a:pPr>
            <a:r>
              <a:rPr sz="1800" dirty="0">
                <a:latin typeface="Calibri"/>
                <a:cs typeface="Calibri"/>
              </a:rPr>
              <a:t>Dipartimento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Cure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Primarie</a:t>
            </a:r>
            <a:endParaRPr sz="1800">
              <a:latin typeface="Calibri"/>
              <a:cs typeface="Calibri"/>
            </a:endParaRPr>
          </a:p>
          <a:p>
            <a:pPr marL="2877820" indent="-121920">
              <a:lnSpc>
                <a:spcPct val="100000"/>
              </a:lnSpc>
              <a:spcBef>
                <a:spcPts val="430"/>
              </a:spcBef>
              <a:buChar char="-"/>
              <a:tabLst>
                <a:tab pos="2877820" algn="l"/>
              </a:tabLst>
            </a:pPr>
            <a:r>
              <a:rPr sz="1800" spc="-10" dirty="0">
                <a:latin typeface="Calibri"/>
                <a:cs typeface="Calibri"/>
              </a:rPr>
              <a:t>Dipartimento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dell'Integrazione</a:t>
            </a:r>
            <a:endParaRPr sz="1800">
              <a:latin typeface="Calibri"/>
              <a:cs typeface="Calibri"/>
            </a:endParaRPr>
          </a:p>
          <a:p>
            <a:pPr marL="2878455" indent="-122555">
              <a:lnSpc>
                <a:spcPct val="100000"/>
              </a:lnSpc>
              <a:spcBef>
                <a:spcPts val="434"/>
              </a:spcBef>
              <a:buChar char="-"/>
              <a:tabLst>
                <a:tab pos="2878455" algn="l"/>
              </a:tabLst>
            </a:pPr>
            <a:r>
              <a:rPr sz="1800" dirty="0">
                <a:latin typeface="Calibri"/>
                <a:cs typeface="Calibri"/>
              </a:rPr>
              <a:t>Dipartimento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Salute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Mentale</a:t>
            </a:r>
            <a:endParaRPr sz="1800">
              <a:latin typeface="Calibri"/>
              <a:cs typeface="Calibri"/>
            </a:endParaRPr>
          </a:p>
          <a:p>
            <a:pPr marL="2878455" indent="-122555">
              <a:lnSpc>
                <a:spcPct val="100000"/>
              </a:lnSpc>
              <a:spcBef>
                <a:spcPts val="430"/>
              </a:spcBef>
              <a:buChar char="-"/>
              <a:tabLst>
                <a:tab pos="2878455" algn="l"/>
              </a:tabLst>
            </a:pPr>
            <a:r>
              <a:rPr sz="1800" dirty="0">
                <a:latin typeface="Calibri"/>
                <a:cs typeface="Calibri"/>
              </a:rPr>
              <a:t>Dipartimento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Sanità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Pubblica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4957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015">
              <a:lnSpc>
                <a:spcPct val="100000"/>
              </a:lnSpc>
              <a:spcBef>
                <a:spcPts val="100"/>
              </a:spcBef>
            </a:pPr>
            <a:r>
              <a:rPr dirty="0"/>
              <a:t>Rete</a:t>
            </a:r>
            <a:r>
              <a:rPr spc="-95" dirty="0"/>
              <a:t> </a:t>
            </a:r>
            <a:r>
              <a:rPr spc="-10" dirty="0"/>
              <a:t>formativa</a:t>
            </a:r>
            <a:r>
              <a:rPr spc="-80" dirty="0"/>
              <a:t> </a:t>
            </a:r>
            <a:r>
              <a:rPr dirty="0"/>
              <a:t>della</a:t>
            </a:r>
            <a:r>
              <a:rPr spc="-80" dirty="0"/>
              <a:t> </a:t>
            </a:r>
            <a:r>
              <a:rPr spc="-10" dirty="0"/>
              <a:t>Scuola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474065" y="1376299"/>
            <a:ext cx="7499984" cy="2322944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00" dirty="0">
                <a:latin typeface="Calibri"/>
                <a:cs typeface="Calibri"/>
              </a:rPr>
              <a:t>Strutture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complementari: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ASP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Città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Bologna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(RSA-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CRA)</a:t>
            </a:r>
            <a:endParaRPr sz="1800" dirty="0">
              <a:latin typeface="Calibri"/>
              <a:cs typeface="Calibri"/>
            </a:endParaRPr>
          </a:p>
          <a:p>
            <a:pPr marL="2417445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latin typeface="Calibri"/>
                <a:cs typeface="Calibri"/>
              </a:rPr>
              <a:t>OSPEDALE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"MORGAGNI-PIERANTONI"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FORLI’:</a:t>
            </a:r>
            <a:endParaRPr sz="1800" dirty="0">
              <a:latin typeface="Calibri"/>
              <a:cs typeface="Calibri"/>
            </a:endParaRPr>
          </a:p>
          <a:p>
            <a:pPr marL="321310" algn="ctr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latin typeface="Calibri"/>
                <a:cs typeface="Calibri"/>
              </a:rPr>
              <a:t>-Cure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Palliative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Romagna</a:t>
            </a:r>
            <a:endParaRPr sz="1800" dirty="0">
              <a:latin typeface="Calibri"/>
              <a:cs typeface="Calibri"/>
            </a:endParaRPr>
          </a:p>
          <a:p>
            <a:pPr marL="2417445" marR="705485">
              <a:lnSpc>
                <a:spcPct val="120000"/>
              </a:lnSpc>
            </a:pPr>
            <a:r>
              <a:rPr lang="it-IT" sz="1800" dirty="0">
                <a:latin typeface="Calibri"/>
                <a:cs typeface="Calibri"/>
              </a:rPr>
              <a:t>FONDAZIONE</a:t>
            </a:r>
            <a:r>
              <a:rPr lang="it-IT" sz="1800" spc="-70" dirty="0">
                <a:latin typeface="Calibri"/>
                <a:cs typeface="Calibri"/>
              </a:rPr>
              <a:t> </a:t>
            </a:r>
            <a:r>
              <a:rPr lang="it-IT" sz="1800" dirty="0">
                <a:latin typeface="Calibri"/>
                <a:cs typeface="Calibri"/>
              </a:rPr>
              <a:t>HOSPICE</a:t>
            </a:r>
            <a:r>
              <a:rPr lang="it-IT" sz="1800" spc="-40" dirty="0">
                <a:latin typeface="Calibri"/>
                <a:cs typeface="Calibri"/>
              </a:rPr>
              <a:t> </a:t>
            </a:r>
            <a:r>
              <a:rPr lang="it-IT" sz="1800" spc="-65" dirty="0">
                <a:latin typeface="Calibri"/>
                <a:cs typeface="Calibri"/>
              </a:rPr>
              <a:t>MT.</a:t>
            </a:r>
            <a:r>
              <a:rPr lang="it-IT" sz="1800" spc="-40" dirty="0">
                <a:latin typeface="Calibri"/>
                <a:cs typeface="Calibri"/>
              </a:rPr>
              <a:t> </a:t>
            </a:r>
            <a:r>
              <a:rPr lang="it-IT" sz="1800" spc="-10" dirty="0" err="1">
                <a:latin typeface="Calibri"/>
                <a:cs typeface="Calibri"/>
              </a:rPr>
              <a:t>Chiantore</a:t>
            </a:r>
            <a:r>
              <a:rPr lang="it-IT" sz="1800" spc="-20" dirty="0">
                <a:latin typeface="Calibri"/>
                <a:cs typeface="Calibri"/>
              </a:rPr>
              <a:t> </a:t>
            </a:r>
            <a:r>
              <a:rPr lang="it-IT" sz="1800" spc="-10" dirty="0" err="1">
                <a:latin typeface="Calibri"/>
                <a:cs typeface="Calibri"/>
              </a:rPr>
              <a:t>Seràgnoli</a:t>
            </a:r>
            <a:r>
              <a:rPr lang="it-IT"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IRCCS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POLICLINICO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SANT’ORSOLA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BOLOGNA</a:t>
            </a:r>
            <a:endParaRPr sz="1800" dirty="0">
              <a:latin typeface="Calibri"/>
              <a:cs typeface="Calibri"/>
            </a:endParaRPr>
          </a:p>
          <a:p>
            <a:pPr marL="2417445">
              <a:lnSpc>
                <a:spcPct val="100000"/>
              </a:lnSpc>
              <a:spcBef>
                <a:spcPts val="434"/>
              </a:spcBef>
            </a:pPr>
            <a:r>
              <a:rPr sz="1800" spc="-10" dirty="0">
                <a:latin typeface="Calibri"/>
                <a:cs typeface="Calibri"/>
              </a:rPr>
              <a:t>ISTITUTO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DELLE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SCIENZE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NEUROLOGICHE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BOLOGNA</a:t>
            </a:r>
            <a:endParaRPr lang="it-IT" sz="1800" spc="-10" dirty="0">
              <a:latin typeface="Calibri"/>
              <a:cs typeface="Calibri"/>
            </a:endParaRPr>
          </a:p>
          <a:p>
            <a:pPr marL="2417445">
              <a:lnSpc>
                <a:spcPct val="100000"/>
              </a:lnSpc>
              <a:spcBef>
                <a:spcPts val="434"/>
              </a:spcBef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CA9AF89-A263-10B6-F1A5-B4C34362605A}"/>
              </a:ext>
            </a:extLst>
          </p:cNvPr>
          <p:cNvSpPr txBox="1"/>
          <p:nvPr/>
        </p:nvSpPr>
        <p:spPr>
          <a:xfrm>
            <a:off x="2819400" y="420419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Convenzioni fuori rete formativa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3CE4150-4DBA-D37D-E459-3AA706B50D5E}"/>
              </a:ext>
            </a:extLst>
          </p:cNvPr>
          <p:cNvSpPr txBox="1"/>
          <p:nvPr/>
        </p:nvSpPr>
        <p:spPr>
          <a:xfrm>
            <a:off x="2971800" y="475848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Assessorato RER, settore assistenza territoriale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0">
              <a:lnSpc>
                <a:spcPct val="100000"/>
              </a:lnSpc>
              <a:spcBef>
                <a:spcPts val="100"/>
              </a:spcBef>
            </a:pPr>
            <a:r>
              <a:rPr dirty="0"/>
              <a:t>Skills</a:t>
            </a:r>
            <a:r>
              <a:rPr spc="-55" dirty="0"/>
              <a:t> </a:t>
            </a:r>
            <a:r>
              <a:rPr dirty="0"/>
              <a:t>da</a:t>
            </a:r>
            <a:r>
              <a:rPr spc="-25" dirty="0"/>
              <a:t> </a:t>
            </a:r>
            <a:r>
              <a:rPr spc="-10" dirty="0"/>
              <a:t>raggiungere</a:t>
            </a:r>
            <a:r>
              <a:rPr spc="-55" dirty="0"/>
              <a:t> </a:t>
            </a:r>
            <a:r>
              <a:rPr dirty="0"/>
              <a:t>secondo</a:t>
            </a:r>
            <a:r>
              <a:rPr spc="-55" dirty="0"/>
              <a:t> </a:t>
            </a:r>
            <a:r>
              <a:rPr dirty="0"/>
              <a:t>il</a:t>
            </a:r>
            <a:r>
              <a:rPr spc="-40" dirty="0"/>
              <a:t> </a:t>
            </a:r>
            <a:r>
              <a:rPr dirty="0"/>
              <a:t>D.I.</a:t>
            </a:r>
            <a:r>
              <a:rPr spc="-35" dirty="0"/>
              <a:t> </a:t>
            </a:r>
            <a:r>
              <a:rPr spc="-10" dirty="0"/>
              <a:t>68/2015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483514" y="1253439"/>
            <a:ext cx="8270240" cy="480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Lo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Specialista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Medicina</a:t>
            </a:r>
            <a:r>
              <a:rPr sz="1800" b="1" spc="1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</a:t>
            </a:r>
            <a:r>
              <a:rPr sz="1800" b="1" spc="1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Comunità</a:t>
            </a:r>
            <a:r>
              <a:rPr sz="1800" b="1" spc="1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1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delle</a:t>
            </a:r>
            <a:r>
              <a:rPr sz="1800" b="1" spc="1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Cure</a:t>
            </a:r>
            <a:r>
              <a:rPr sz="1800" b="1" spc="1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Primarie</a:t>
            </a:r>
            <a:r>
              <a:rPr sz="1800" b="1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conoscenze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teoriche, </a:t>
            </a:r>
            <a:r>
              <a:rPr sz="1800" dirty="0">
                <a:latin typeface="Calibri"/>
                <a:cs typeface="Calibri"/>
              </a:rPr>
              <a:t>scientifiche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professionali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nei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campi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della</a:t>
            </a:r>
            <a:r>
              <a:rPr sz="1800" u="sng" spc="1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diagnosi,</a:t>
            </a:r>
            <a:r>
              <a:rPr sz="1800" u="sng" spc="11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cura</a:t>
            </a:r>
            <a:r>
              <a:rPr sz="1800" u="sng" spc="1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1800" u="sng" spc="1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riabilitazione</a:t>
            </a:r>
            <a:r>
              <a:rPr sz="1800" u="sng" spc="1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delle</a:t>
            </a:r>
            <a:r>
              <a:rPr sz="1800" u="sng" spc="1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malattie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acute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croniche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particolare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riferimento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contesto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della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cure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primarie.</a:t>
            </a:r>
            <a:endParaRPr sz="18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latin typeface="Calibri"/>
                <a:cs typeface="Calibri"/>
              </a:rPr>
              <a:t>Ha</a:t>
            </a:r>
            <a:r>
              <a:rPr sz="1800" spc="7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sviluppato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conoscenze</a:t>
            </a:r>
            <a:r>
              <a:rPr sz="1800" spc="8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competenze</a:t>
            </a:r>
            <a:r>
              <a:rPr sz="1800" spc="8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professionali</a:t>
            </a:r>
            <a:r>
              <a:rPr sz="1800" spc="7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specifiche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della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valutazione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multidimensionale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bisogni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salute,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della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formulazione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piani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assistenziali</a:t>
            </a:r>
            <a:r>
              <a:rPr sz="1800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integrati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9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della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stesura</a:t>
            </a:r>
            <a:r>
              <a:rPr sz="1800" spc="9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80" dirty="0">
                <a:latin typeface="Calibri"/>
                <a:cs typeface="Calibri"/>
              </a:rPr>
              <a:t> 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percorsi</a:t>
            </a:r>
            <a:r>
              <a:rPr sz="1800" u="sng" spc="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assistenziali</a:t>
            </a:r>
            <a:r>
              <a:rPr sz="1800" spc="9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che</a:t>
            </a:r>
            <a:r>
              <a:rPr sz="1800" spc="9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consentano</a:t>
            </a:r>
            <a:r>
              <a:rPr sz="1800" spc="9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9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garantire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90" dirty="0">
                <a:latin typeface="Calibri"/>
                <a:cs typeface="Calibri"/>
              </a:rPr>
              <a:t> 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continuità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assistenziale</a:t>
            </a:r>
            <a:r>
              <a:rPr sz="1800" u="sng" spc="1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tra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diversi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ambiti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cura,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ospedalieri,</a:t>
            </a:r>
            <a:r>
              <a:rPr sz="1800" u="sng" spc="1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territoriali</a:t>
            </a:r>
            <a:r>
              <a:rPr sz="1800" u="sng" spc="1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1800" u="sng" spc="1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domiciliari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tra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diversi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servizi</a:t>
            </a:r>
            <a:r>
              <a:rPr sz="1800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competenze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professionali.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Sono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specifici ambiti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competenza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professionale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le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cure</a:t>
            </a:r>
            <a:r>
              <a:rPr sz="1800" u="sng" spc="1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primarie,</a:t>
            </a:r>
            <a:r>
              <a:rPr sz="1800" u="sng" spc="1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</a:t>
            </a:r>
            <a:r>
              <a:rPr sz="1800" u="sng" spc="1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medicina</a:t>
            </a:r>
            <a:r>
              <a:rPr sz="1800" u="sng" spc="1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generale,</a:t>
            </a:r>
            <a:r>
              <a:rPr sz="1800" u="sng" spc="1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</a:t>
            </a:r>
            <a:r>
              <a:rPr sz="1800" u="sng" spc="1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gestione</a:t>
            </a:r>
            <a:r>
              <a:rPr sz="1800" u="sng" spc="1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1800" u="sng" spc="1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direzione</a:t>
            </a:r>
            <a:r>
              <a:rPr sz="1800" u="sng" spc="1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dei</a:t>
            </a:r>
            <a:r>
              <a:rPr sz="1800" u="sng" spc="1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servizi</a:t>
            </a:r>
            <a:r>
              <a:rPr sz="1800" u="sng" spc="1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territoriali</a:t>
            </a:r>
            <a:r>
              <a:rPr sz="1800" u="sng" spc="1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quali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distretti,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Servizi/Unità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Cure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Primarie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</a:t>
            </a:r>
            <a:r>
              <a:rPr sz="1800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Medicina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Comunità,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case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della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salute,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cure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palliative</a:t>
            </a:r>
            <a:r>
              <a:rPr sz="18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territoriali,</a:t>
            </a:r>
            <a:r>
              <a:rPr sz="18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strutture</a:t>
            </a:r>
            <a:r>
              <a:rPr sz="1800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residenziali</a:t>
            </a:r>
            <a:r>
              <a:rPr sz="18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intermedie</a:t>
            </a:r>
            <a:r>
              <a:rPr sz="1800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non</a:t>
            </a:r>
            <a:r>
              <a:rPr sz="18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ospedaliere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etc.</a:t>
            </a:r>
            <a:endParaRPr sz="1800" dirty="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latin typeface="Calibri"/>
                <a:cs typeface="Calibri"/>
              </a:rPr>
              <a:t>Lo</a:t>
            </a:r>
            <a:r>
              <a:rPr sz="1800" spc="4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specialista</a:t>
            </a:r>
            <a:r>
              <a:rPr sz="1800" spc="4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4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Medicina</a:t>
            </a:r>
            <a:r>
              <a:rPr sz="1800" spc="4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4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Comunità</a:t>
            </a:r>
            <a:r>
              <a:rPr sz="1800" spc="43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acquisisce</a:t>
            </a:r>
            <a:r>
              <a:rPr sz="1800" spc="4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anche</a:t>
            </a:r>
            <a:r>
              <a:rPr sz="1800" spc="4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specifiche</a:t>
            </a:r>
            <a:r>
              <a:rPr sz="1800" spc="4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competenze</a:t>
            </a:r>
            <a:r>
              <a:rPr sz="1800" spc="434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ed </a:t>
            </a:r>
            <a:r>
              <a:rPr sz="1800" dirty="0">
                <a:latin typeface="Calibri"/>
                <a:cs typeface="Calibri"/>
              </a:rPr>
              <a:t>esperienze</a:t>
            </a:r>
            <a:r>
              <a:rPr sz="1800" spc="3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negli</a:t>
            </a:r>
            <a:r>
              <a:rPr sz="1800" spc="3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interventi</a:t>
            </a:r>
            <a:r>
              <a:rPr sz="1800" spc="3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di:</a:t>
            </a:r>
            <a:r>
              <a:rPr sz="1800" spc="345" dirty="0"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promozione</a:t>
            </a:r>
            <a:r>
              <a:rPr sz="1800" u="sng" spc="3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della</a:t>
            </a:r>
            <a:r>
              <a:rPr sz="1800" u="sng" spc="3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salute</a:t>
            </a:r>
            <a:r>
              <a:rPr sz="1800" u="sng" spc="3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1800" u="sng" spc="3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prevenzione</a:t>
            </a:r>
            <a:r>
              <a:rPr sz="1800" u="sng" spc="3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</a:t>
            </a:r>
            <a:r>
              <a:rPr sz="1800" u="sng" spc="3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approccio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comunitario</a:t>
            </a:r>
            <a:r>
              <a:rPr sz="1800" dirty="0">
                <a:latin typeface="Calibri"/>
                <a:cs typeface="Calibri"/>
              </a:rPr>
              <a:t>;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presa</a:t>
            </a:r>
            <a:r>
              <a:rPr sz="1800" spc="2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carico</a:t>
            </a:r>
            <a:r>
              <a:rPr sz="1800" spc="2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delle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persone</a:t>
            </a:r>
            <a:r>
              <a:rPr sz="1800" spc="2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patologie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croniche</a:t>
            </a:r>
            <a:r>
              <a:rPr sz="1800" spc="2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e/o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disabilitanti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in </a:t>
            </a:r>
            <a:r>
              <a:rPr sz="1800" dirty="0">
                <a:latin typeface="Calibri"/>
                <a:cs typeface="Calibri"/>
              </a:rPr>
              <a:t>tutte</a:t>
            </a:r>
            <a:r>
              <a:rPr sz="1800" spc="48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</a:t>
            </a:r>
            <a:r>
              <a:rPr sz="1800" spc="48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fasi</a:t>
            </a:r>
            <a:r>
              <a:rPr sz="1800" spc="4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della</a:t>
            </a:r>
            <a:r>
              <a:rPr sz="1800" spc="4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malattia</a:t>
            </a:r>
            <a:r>
              <a:rPr sz="1800" spc="48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comprese</a:t>
            </a:r>
            <a:r>
              <a:rPr sz="1800" spc="4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</a:t>
            </a:r>
            <a:r>
              <a:rPr sz="1800" spc="48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terminali;</a:t>
            </a:r>
            <a:r>
              <a:rPr sz="1800" spc="4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reinserimento</a:t>
            </a:r>
            <a:r>
              <a:rPr sz="1800" spc="4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comunitario</a:t>
            </a:r>
            <a:r>
              <a:rPr sz="1800" spc="4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delle </a:t>
            </a:r>
            <a:r>
              <a:rPr sz="1800" dirty="0">
                <a:latin typeface="Calibri"/>
                <a:cs typeface="Calibri"/>
              </a:rPr>
              <a:t>persone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 disabilità;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organizzazione,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programmazione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valutazione dei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servizi</a:t>
            </a:r>
            <a:r>
              <a:rPr sz="1800" spc="-10" dirty="0">
                <a:latin typeface="Calibri"/>
                <a:cs typeface="Calibri"/>
              </a:rPr>
              <a:t> sanitari </a:t>
            </a:r>
            <a:r>
              <a:rPr sz="1800" dirty="0">
                <a:latin typeface="Calibri"/>
                <a:cs typeface="Calibri"/>
              </a:rPr>
              <a:t>territoriali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percorsi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assistenziali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ospedalieri-territoriali.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7053" rIns="0" bIns="0" rtlCol="0">
            <a:spAutoFit/>
          </a:bodyPr>
          <a:lstStyle/>
          <a:p>
            <a:pPr marL="1468755">
              <a:lnSpc>
                <a:spcPct val="100000"/>
              </a:lnSpc>
              <a:spcBef>
                <a:spcPts val="95"/>
              </a:spcBef>
            </a:pPr>
            <a:r>
              <a:rPr sz="2200" dirty="0"/>
              <a:t>Sintesi</a:t>
            </a:r>
            <a:r>
              <a:rPr sz="2200" spc="-40" dirty="0"/>
              <a:t> </a:t>
            </a:r>
            <a:r>
              <a:rPr sz="2200" spc="-20" dirty="0"/>
              <a:t>Competenze</a:t>
            </a:r>
            <a:r>
              <a:rPr sz="2200" spc="-15" dirty="0"/>
              <a:t> </a:t>
            </a:r>
            <a:r>
              <a:rPr sz="2200" dirty="0"/>
              <a:t>ed</a:t>
            </a:r>
            <a:r>
              <a:rPr sz="2200" spc="-35" dirty="0"/>
              <a:t> </a:t>
            </a:r>
            <a:r>
              <a:rPr sz="2200" dirty="0"/>
              <a:t>Ambiti</a:t>
            </a:r>
            <a:r>
              <a:rPr sz="2200" spc="-35" dirty="0"/>
              <a:t> </a:t>
            </a:r>
            <a:r>
              <a:rPr sz="2200" dirty="0"/>
              <a:t>di</a:t>
            </a:r>
            <a:r>
              <a:rPr sz="2200" spc="-35" dirty="0"/>
              <a:t> </a:t>
            </a:r>
            <a:r>
              <a:rPr sz="2200" spc="-10" dirty="0"/>
              <a:t>applicazione</a:t>
            </a:r>
            <a:endParaRPr sz="2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89191" y="1304416"/>
          <a:ext cx="7992745" cy="4505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Competenze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429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Ambiti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competenza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565">
                <a:tc>
                  <a:txBody>
                    <a:bodyPr/>
                    <a:lstStyle/>
                    <a:p>
                      <a:pPr marL="431165" marR="499109" indent="-339725" algn="just">
                        <a:lnSpc>
                          <a:spcPct val="100000"/>
                        </a:lnSpc>
                        <a:spcBef>
                          <a:spcPts val="270"/>
                        </a:spcBef>
                        <a:buAutoNum type="arabicPeriod"/>
                        <a:tabLst>
                          <a:tab pos="434340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Promozione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della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salute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prevenzione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con 	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approccio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comunitario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431165" marR="410209" indent="-339725" algn="just">
                        <a:lnSpc>
                          <a:spcPct val="100000"/>
                        </a:lnSpc>
                        <a:buAutoNum type="arabicPeriod"/>
                        <a:tabLst>
                          <a:tab pos="434340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Diagnosi,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cura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riabilitazione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delle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malattie 	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acute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croniche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riferimento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contesto 	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della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rete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delle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cure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primarie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434340" marR="379730" indent="-342900">
                        <a:lnSpc>
                          <a:spcPct val="100000"/>
                        </a:lnSpc>
                        <a:buAutoNum type="arabicPeriod"/>
                        <a:tabLst>
                          <a:tab pos="43434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Presa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carico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delle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persone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patologie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croniche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e/o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disabilitanti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tutte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fasi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della malattia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buAutoNum type="arabicPeriod"/>
                        <a:tabLst>
                          <a:tab pos="43434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Presa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carico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delle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persone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malattia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in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4343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fase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terminale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cure</a:t>
                      </a:r>
                      <a:r>
                        <a:rPr sz="1400" i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palliative</a:t>
                      </a:r>
                      <a:r>
                        <a:rPr sz="1400" i="1" spc="-10" dirty="0">
                          <a:latin typeface="Calibri"/>
                          <a:cs typeface="Calibri"/>
                        </a:rPr>
                        <a:t> territoriali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434340" marR="299720" indent="-342900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 startAt="5"/>
                        <a:tabLst>
                          <a:tab pos="434340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Reinserimento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comunitario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delle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persone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con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disabilità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434340" marR="215265" indent="-342900">
                        <a:lnSpc>
                          <a:spcPct val="100000"/>
                        </a:lnSpc>
                        <a:buAutoNum type="arabicPeriod" startAt="5"/>
                        <a:tabLst>
                          <a:tab pos="434340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Programmazione,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organizzazione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valutazione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dei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servizi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sanitari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territoriali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dei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percorsi assistenziali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ospedaliero-territoriali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34975" indent="-342900">
                        <a:lnSpc>
                          <a:spcPct val="100000"/>
                        </a:lnSpc>
                        <a:spcBef>
                          <a:spcPts val="270"/>
                        </a:spcBef>
                        <a:buAutoNum type="arabicPeriod"/>
                        <a:tabLst>
                          <a:tab pos="434975" algn="l"/>
                        </a:tabLst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Cure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primarie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434975" indent="-342900">
                        <a:lnSpc>
                          <a:spcPct val="100000"/>
                        </a:lnSpc>
                        <a:buAutoNum type="arabicPeriod"/>
                        <a:tabLst>
                          <a:tab pos="434975" algn="l"/>
                        </a:tabLst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Medicina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generale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434975" marR="158750" indent="-342900">
                        <a:lnSpc>
                          <a:spcPct val="100000"/>
                        </a:lnSpc>
                        <a:buAutoNum type="arabicPeriod"/>
                        <a:tabLst>
                          <a:tab pos="434975" algn="l"/>
                        </a:tabLst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Organizzazione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gestione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dei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servizi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Sanitari territoriali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(Distretti,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Servizi,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Unità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Cure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Primarie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Medicina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Comunità,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Case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della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salute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Cure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Palliative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territoriali,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Strutture Residenziali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intermedie,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etc..)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Sbocchi</a:t>
            </a:r>
            <a:r>
              <a:rPr spc="-70" dirty="0"/>
              <a:t> </a:t>
            </a:r>
            <a:r>
              <a:rPr dirty="0"/>
              <a:t>occupazionali</a:t>
            </a:r>
            <a:r>
              <a:rPr spc="-65" dirty="0"/>
              <a:t> </a:t>
            </a:r>
            <a:r>
              <a:rPr dirty="0"/>
              <a:t>–</a:t>
            </a:r>
            <a:r>
              <a:rPr spc="-40" dirty="0"/>
              <a:t> </a:t>
            </a:r>
            <a:r>
              <a:rPr spc="-25" dirty="0"/>
              <a:t>Tabella</a:t>
            </a:r>
            <a:r>
              <a:rPr spc="-35" dirty="0"/>
              <a:t> </a:t>
            </a:r>
            <a:r>
              <a:rPr dirty="0"/>
              <a:t>discipline</a:t>
            </a:r>
            <a:r>
              <a:rPr spc="-45" dirty="0"/>
              <a:t> </a:t>
            </a:r>
            <a:r>
              <a:rPr dirty="0"/>
              <a:t>equipollenti</a:t>
            </a:r>
            <a:r>
              <a:rPr spc="-40" dirty="0"/>
              <a:t> </a:t>
            </a:r>
            <a:r>
              <a:rPr dirty="0"/>
              <a:t>ed</a:t>
            </a:r>
            <a:r>
              <a:rPr spc="-35" dirty="0"/>
              <a:t> </a:t>
            </a:r>
            <a:r>
              <a:rPr spc="-10" dirty="0"/>
              <a:t>affini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74065" y="805078"/>
            <a:ext cx="4419600" cy="5783580"/>
            <a:chOff x="742378" y="824738"/>
            <a:chExt cx="4419600" cy="57835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4860" y="908304"/>
              <a:ext cx="4198410" cy="56997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56666" y="3758945"/>
              <a:ext cx="1440180" cy="102235"/>
            </a:xfrm>
            <a:custGeom>
              <a:avLst/>
              <a:gdLst/>
              <a:ahLst/>
              <a:cxnLst/>
              <a:rect l="l" t="t" r="r" b="b"/>
              <a:pathLst>
                <a:path w="1440180" h="102235">
                  <a:moveTo>
                    <a:pt x="0" y="102107"/>
                  </a:moveTo>
                  <a:lnTo>
                    <a:pt x="1440180" y="102107"/>
                  </a:lnTo>
                  <a:lnTo>
                    <a:pt x="1440180" y="0"/>
                  </a:lnTo>
                  <a:lnTo>
                    <a:pt x="0" y="0"/>
                  </a:lnTo>
                  <a:lnTo>
                    <a:pt x="0" y="102107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20774" y="837438"/>
              <a:ext cx="3528060" cy="433070"/>
            </a:xfrm>
            <a:custGeom>
              <a:avLst/>
              <a:gdLst/>
              <a:ahLst/>
              <a:cxnLst/>
              <a:rect l="l" t="t" r="r" b="b"/>
              <a:pathLst>
                <a:path w="3528060" h="433069">
                  <a:moveTo>
                    <a:pt x="0" y="432815"/>
                  </a:moveTo>
                  <a:lnTo>
                    <a:pt x="3528060" y="432815"/>
                  </a:lnTo>
                  <a:lnTo>
                    <a:pt x="3528060" y="0"/>
                  </a:lnTo>
                  <a:lnTo>
                    <a:pt x="0" y="0"/>
                  </a:lnTo>
                  <a:lnTo>
                    <a:pt x="0" y="432815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8585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1169</Words>
  <Application>Microsoft Office PowerPoint</Application>
  <PresentationFormat>Presentazione su schermo (4:3)</PresentationFormat>
  <Paragraphs>171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Arial</vt:lpstr>
      <vt:lpstr>Calibri</vt:lpstr>
      <vt:lpstr>Verdana</vt:lpstr>
      <vt:lpstr>Wingdings</vt:lpstr>
      <vt:lpstr>Office Theme</vt:lpstr>
      <vt:lpstr>Scuola di Specializzazione in Medicina di Comunità</vt:lpstr>
      <vt:lpstr>Piano didattico della Scuola Didattica frontale</vt:lpstr>
      <vt:lpstr>Piano didattico della Scuola Didattica frontale</vt:lpstr>
      <vt:lpstr>Rete formativa della Scuola</vt:lpstr>
      <vt:lpstr>Rete formativa della Scuola</vt:lpstr>
      <vt:lpstr>Rete formativa della Scuola</vt:lpstr>
      <vt:lpstr>Skills da raggiungere secondo il D.I. 68/2015</vt:lpstr>
      <vt:lpstr>Sintesi Competenze ed Ambiti di applicazione</vt:lpstr>
      <vt:lpstr>Sbocchi occupazionali – Tabella discipline equipollenti ed affini</vt:lpstr>
      <vt:lpstr>Sbocchi occupazionali – Tabella discipline equipollenti ed affini</vt:lpstr>
      <vt:lpstr>Presentazione standard di PowerPoint</vt:lpstr>
      <vt:lpstr>Sbocchi occupazionali</vt:lpstr>
      <vt:lpstr>Presentazione standard di PowerPoint</vt:lpstr>
      <vt:lpstr>Master:</vt:lpstr>
      <vt:lpstr>Dottorati di Ricerca</vt:lpstr>
      <vt:lpstr>Il Futuro della Medicina di Comunità e delle Cure Primarie</vt:lpstr>
      <vt:lpstr>Strutture intermedie (es. OSCO)</vt:lpstr>
      <vt:lpstr>Casa di comunità</vt:lpstr>
      <vt:lpstr>Prof. Luigi Muratori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Francesca Manicardi</cp:lastModifiedBy>
  <cp:revision>2</cp:revision>
  <dcterms:created xsi:type="dcterms:W3CDTF">2024-04-23T13:48:34Z</dcterms:created>
  <dcterms:modified xsi:type="dcterms:W3CDTF">2025-05-06T14:40:14Z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2024-04-23T00:00:00Z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2024-04-23T00:00:00Z</vt:filetime>
  </property>
  <property fmtid="{D5CDD505-2E9C-101B-9397-08002B2CF9AE}" pid="5" name="Producer">
    <vt:lpwstr>Microsoft® PowerPoint® LTSC</vt:lpwstr>
  </property>
</Properties>
</file>